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Default Extension="xlsx" ContentType="application/vnd.openxmlformats-officedocument.spreadsheetml.sheet"/>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303" r:id="rId2"/>
    <p:sldId id="309" r:id="rId3"/>
    <p:sldId id="263" r:id="rId4"/>
    <p:sldId id="262" r:id="rId5"/>
    <p:sldId id="264" r:id="rId6"/>
    <p:sldId id="279" r:id="rId7"/>
    <p:sldId id="304" r:id="rId8"/>
    <p:sldId id="313" r:id="rId9"/>
    <p:sldId id="316" r:id="rId10"/>
    <p:sldId id="317" r:id="rId11"/>
    <p:sldId id="314" r:id="rId12"/>
    <p:sldId id="305" r:id="rId13"/>
    <p:sldId id="311" r:id="rId14"/>
    <p:sldId id="308" r:id="rId15"/>
    <p:sldId id="307" r:id="rId16"/>
    <p:sldId id="268" r:id="rId17"/>
    <p:sldId id="280" r:id="rId18"/>
    <p:sldId id="300" r:id="rId19"/>
  </p:sldIdLst>
  <p:sldSz cx="9144000" cy="6858000" type="screen4x3"/>
  <p:notesSz cx="6797675" cy="992822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Светлый стиль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17" autoAdjust="0"/>
    <p:restoredTop sz="78941" autoAdjust="0"/>
  </p:normalViewPr>
  <p:slideViewPr>
    <p:cSldViewPr>
      <p:cViewPr>
        <p:scale>
          <a:sx n="70" d="100"/>
          <a:sy n="70" d="100"/>
        </p:scale>
        <p:origin x="-1386" y="-60"/>
      </p:cViewPr>
      <p:guideLst>
        <p:guide orient="horz" pos="2160"/>
        <p:guide pos="2880"/>
      </p:guideLst>
    </p:cSldViewPr>
  </p:slideViewPr>
  <p:notesTextViewPr>
    <p:cViewPr>
      <p:scale>
        <a:sx n="100" d="100"/>
        <a:sy n="100" d="100"/>
      </p:scale>
      <p:origin x="0" y="0"/>
    </p:cViewPr>
  </p:notesTextViewPr>
  <p:notesViewPr>
    <p:cSldViewPr>
      <p:cViewPr varScale="1">
        <p:scale>
          <a:sx n="59" d="100"/>
          <a:sy n="59" d="100"/>
        </p:scale>
        <p:origin x="-3216" y="-82"/>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chart1.xml><?xml version="1.0" encoding="utf-8"?>
<c:chartSpace xmlns:c="http://schemas.openxmlformats.org/drawingml/2006/chart" xmlns:a="http://schemas.openxmlformats.org/drawingml/2006/main" xmlns:r="http://schemas.openxmlformats.org/officeDocument/2006/relationships">
  <c:lang val="ru-RU"/>
  <c:style val="3"/>
  <c:chart>
    <c:autoTitleDeleted val="1"/>
    <c:plotArea>
      <c:layout>
        <c:manualLayout>
          <c:layoutTarget val="inner"/>
          <c:xMode val="edge"/>
          <c:yMode val="edge"/>
          <c:x val="0.2115735486572709"/>
          <c:y val="8.1072586453531659E-2"/>
          <c:w val="0.47931893317673047"/>
          <c:h val="0.79545242390185056"/>
        </c:manualLayout>
      </c:layout>
      <c:pieChart>
        <c:varyColors val="1"/>
        <c:ser>
          <c:idx val="0"/>
          <c:order val="0"/>
          <c:tx>
            <c:strRef>
              <c:f>Лист1!$B$1</c:f>
              <c:strCache>
                <c:ptCount val="1"/>
                <c:pt idx="0">
                  <c:v>Продажи</c:v>
                </c:pt>
              </c:strCache>
            </c:strRef>
          </c:tx>
          <c:spPr>
            <a:ln>
              <a:solidFill>
                <a:schemeClr val="bg1"/>
              </a:solidFill>
            </a:ln>
          </c:spPr>
          <c:dPt>
            <c:idx val="0"/>
            <c:spPr>
              <a:gradFill>
                <a:gsLst>
                  <a:gs pos="5000">
                    <a:srgbClr val="FF0000"/>
                  </a:gs>
                  <a:gs pos="86000">
                    <a:schemeClr val="accent6">
                      <a:lumMod val="75000"/>
                    </a:schemeClr>
                  </a:gs>
                </a:gsLst>
                <a:lin ang="5400000" scaled="0"/>
              </a:gradFill>
              <a:ln>
                <a:solidFill>
                  <a:schemeClr val="bg1"/>
                </a:solidFill>
              </a:ln>
            </c:spPr>
          </c:dPt>
          <c:dPt>
            <c:idx val="1"/>
            <c:spPr>
              <a:solidFill>
                <a:schemeClr val="bg1">
                  <a:lumMod val="65000"/>
                </a:schemeClr>
              </a:solidFill>
              <a:ln>
                <a:solidFill>
                  <a:schemeClr val="bg1"/>
                </a:solidFill>
              </a:ln>
            </c:spPr>
          </c:dPt>
          <c:dLbls>
            <c:dLbl>
              <c:idx val="0"/>
              <c:layout>
                <c:manualLayout>
                  <c:x val="0.10322858756368276"/>
                  <c:y val="-0.54333403082892451"/>
                </c:manualLayout>
              </c:layout>
              <c:tx>
                <c:rich>
                  <a:bodyPr/>
                  <a:lstStyle/>
                  <a:p>
                    <a:pPr>
                      <a:defRPr sz="3600" b="1">
                        <a:latin typeface="Century Gothic" panose="020B0502020202020204" pitchFamily="34" charset="0"/>
                      </a:defRPr>
                    </a:pPr>
                    <a:r>
                      <a:rPr lang="en-US" sz="4000" dirty="0"/>
                      <a:t>6</a:t>
                    </a:r>
                    <a:r>
                      <a:rPr lang="en-US" sz="3600" dirty="0"/>
                      <a:t>4%</a:t>
                    </a:r>
                  </a:p>
                </c:rich>
              </c:tx>
              <c:spPr/>
              <c:showVal val="1"/>
            </c:dLbl>
            <c:dLbl>
              <c:idx val="1"/>
              <c:delete val="1"/>
            </c:dLbl>
            <c:txPr>
              <a:bodyPr/>
              <a:lstStyle/>
              <a:p>
                <a:pPr>
                  <a:defRPr sz="2000" b="1">
                    <a:latin typeface="Century Gothic" panose="020B0502020202020204" pitchFamily="34" charset="0"/>
                  </a:defRPr>
                </a:pPr>
                <a:endParaRPr lang="ru-RU"/>
              </a:p>
            </c:txPr>
            <c:showVal val="1"/>
            <c:showLeaderLines val="1"/>
          </c:dLbls>
          <c:cat>
            <c:strRef>
              <c:f>Лист1!$A$2:$A$3</c:f>
              <c:strCache>
                <c:ptCount val="2"/>
                <c:pt idx="0">
                  <c:v>Кв. 1</c:v>
                </c:pt>
                <c:pt idx="1">
                  <c:v>Кв. 2</c:v>
                </c:pt>
              </c:strCache>
            </c:strRef>
          </c:cat>
          <c:val>
            <c:numRef>
              <c:f>Лист1!$B$2:$B$3</c:f>
              <c:numCache>
                <c:formatCode>0%</c:formatCode>
                <c:ptCount val="2"/>
                <c:pt idx="0">
                  <c:v>0.64000000000000123</c:v>
                </c:pt>
                <c:pt idx="1">
                  <c:v>0.36000000000000032</c:v>
                </c:pt>
              </c:numCache>
            </c:numRef>
          </c:val>
        </c:ser>
        <c:dLbls/>
        <c:firstSliceAng val="0"/>
      </c:pieChart>
    </c:plotArea>
    <c:plotVisOnly val="1"/>
    <c:dispBlanksAs val="zero"/>
  </c:chart>
  <c:txPr>
    <a:bodyPr/>
    <a:lstStyle/>
    <a:p>
      <a:pPr>
        <a:defRPr sz="1800"/>
      </a:pPr>
      <a:endParaRPr lang="ru-RU"/>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3"/>
            <a:ext cx="2945659" cy="496411"/>
          </a:xfrm>
          <a:prstGeom prst="rect">
            <a:avLst/>
          </a:prstGeom>
        </p:spPr>
        <p:txBody>
          <a:bodyPr vert="horz" lIns="91409" tIns="45705" rIns="91409" bIns="45705" rtlCol="0"/>
          <a:lstStyle>
            <a:lvl1pPr algn="l">
              <a:defRPr sz="1200"/>
            </a:lvl1pPr>
          </a:lstStyle>
          <a:p>
            <a:endParaRPr lang="ru-RU"/>
          </a:p>
        </p:txBody>
      </p:sp>
      <p:sp>
        <p:nvSpPr>
          <p:cNvPr id="3" name="Дата 2"/>
          <p:cNvSpPr>
            <a:spLocks noGrp="1"/>
          </p:cNvSpPr>
          <p:nvPr>
            <p:ph type="dt" idx="1"/>
          </p:nvPr>
        </p:nvSpPr>
        <p:spPr>
          <a:xfrm>
            <a:off x="3850445" y="3"/>
            <a:ext cx="2945659" cy="496411"/>
          </a:xfrm>
          <a:prstGeom prst="rect">
            <a:avLst/>
          </a:prstGeom>
        </p:spPr>
        <p:txBody>
          <a:bodyPr vert="horz" lIns="91409" tIns="45705" rIns="91409" bIns="45705" rtlCol="0"/>
          <a:lstStyle>
            <a:lvl1pPr algn="r">
              <a:defRPr sz="1200"/>
            </a:lvl1pPr>
          </a:lstStyle>
          <a:p>
            <a:fld id="{8FB6FFED-0562-43D3-8F1B-4CD160E98B3E}" type="datetimeFigureOut">
              <a:rPr lang="ru-RU" smtClean="0"/>
              <a:pPr/>
              <a:t>28.08.2019</a:t>
            </a:fld>
            <a:endParaRPr lang="ru-RU"/>
          </a:p>
        </p:txBody>
      </p:sp>
      <p:sp>
        <p:nvSpPr>
          <p:cNvPr id="4" name="Образ слайда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09" tIns="45705" rIns="91409" bIns="45705" rtlCol="0" anchor="ctr"/>
          <a:lstStyle/>
          <a:p>
            <a:endParaRPr lang="ru-RU"/>
          </a:p>
        </p:txBody>
      </p:sp>
      <p:sp>
        <p:nvSpPr>
          <p:cNvPr id="5" name="Заметки 4"/>
          <p:cNvSpPr>
            <a:spLocks noGrp="1"/>
          </p:cNvSpPr>
          <p:nvPr>
            <p:ph type="body" sz="quarter" idx="3"/>
          </p:nvPr>
        </p:nvSpPr>
        <p:spPr>
          <a:xfrm>
            <a:off x="679768" y="4715910"/>
            <a:ext cx="5438140" cy="4467701"/>
          </a:xfrm>
          <a:prstGeom prst="rect">
            <a:avLst/>
          </a:prstGeom>
        </p:spPr>
        <p:txBody>
          <a:bodyPr vert="horz" lIns="91409" tIns="45705" rIns="91409" bIns="45705"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1" y="9430094"/>
            <a:ext cx="2945659" cy="496411"/>
          </a:xfrm>
          <a:prstGeom prst="rect">
            <a:avLst/>
          </a:prstGeom>
        </p:spPr>
        <p:txBody>
          <a:bodyPr vert="horz" lIns="91409" tIns="45705" rIns="91409" bIns="45705" rtlCol="0" anchor="b"/>
          <a:lstStyle>
            <a:lvl1pPr algn="l">
              <a:defRPr sz="1200"/>
            </a:lvl1pPr>
          </a:lstStyle>
          <a:p>
            <a:endParaRPr lang="ru-RU"/>
          </a:p>
        </p:txBody>
      </p:sp>
      <p:sp>
        <p:nvSpPr>
          <p:cNvPr id="7" name="Номер слайда 6"/>
          <p:cNvSpPr>
            <a:spLocks noGrp="1"/>
          </p:cNvSpPr>
          <p:nvPr>
            <p:ph type="sldNum" sz="quarter" idx="5"/>
          </p:nvPr>
        </p:nvSpPr>
        <p:spPr>
          <a:xfrm>
            <a:off x="3850445" y="9430094"/>
            <a:ext cx="2945659" cy="496411"/>
          </a:xfrm>
          <a:prstGeom prst="rect">
            <a:avLst/>
          </a:prstGeom>
        </p:spPr>
        <p:txBody>
          <a:bodyPr vert="horz" lIns="91409" tIns="45705" rIns="91409" bIns="45705" rtlCol="0" anchor="b"/>
          <a:lstStyle>
            <a:lvl1pPr algn="r">
              <a:defRPr sz="1200"/>
            </a:lvl1pPr>
          </a:lstStyle>
          <a:p>
            <a:fld id="{BB9088FA-2965-40C1-9716-56DC65581829}" type="slidenum">
              <a:rPr lang="ru-RU" smtClean="0"/>
              <a:pPr/>
              <a:t>‹#›</a:t>
            </a:fld>
            <a:endParaRPr lang="ru-RU"/>
          </a:p>
        </p:txBody>
      </p:sp>
    </p:spTree>
    <p:extLst>
      <p:ext uri="{BB962C8B-B14F-4D97-AF65-F5344CB8AC3E}">
        <p14:creationId xmlns:p14="http://schemas.microsoft.com/office/powerpoint/2010/main" xmlns="" val="19284600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457041" algn="just" defTabSz="914081">
              <a:defRPr/>
            </a:pPr>
            <a:r>
              <a:rPr lang="ru-RU" sz="1800" dirty="0">
                <a:latin typeface="Times New Roman" pitchFamily="18" charset="0"/>
                <a:cs typeface="Times New Roman" pitchFamily="18" charset="0"/>
              </a:rPr>
              <a:t>Добрый день, уважаемые участники встречи!</a:t>
            </a:r>
          </a:p>
          <a:p>
            <a:pPr indent="457041" algn="just"/>
            <a:r>
              <a:rPr lang="ru-RU" sz="1800" dirty="0">
                <a:latin typeface="Times New Roman" pitchFamily="18" charset="0"/>
                <a:cs typeface="Times New Roman" pitchFamily="18" charset="0"/>
              </a:rPr>
              <a:t>В своем докладе я бы хотела остановиться на основных показателях, отражающих социально-экономическое состояние региона, а также рассказать о наших планах по дальнейшему развитию области и поддержке жителей.</a:t>
            </a:r>
          </a:p>
        </p:txBody>
      </p:sp>
      <p:sp>
        <p:nvSpPr>
          <p:cNvPr id="4" name="Номер слайда 3"/>
          <p:cNvSpPr>
            <a:spLocks noGrp="1"/>
          </p:cNvSpPr>
          <p:nvPr>
            <p:ph type="sldNum" sz="quarter" idx="10"/>
          </p:nvPr>
        </p:nvSpPr>
        <p:spPr/>
        <p:txBody>
          <a:bodyPr/>
          <a:lstStyle/>
          <a:p>
            <a:fld id="{24B5BC82-8982-4171-876C-497F98B077AE}" type="slidenum">
              <a:rPr lang="ru-RU" smtClean="0"/>
              <a:pPr/>
              <a:t>1</a:t>
            </a:fld>
            <a:endParaRPr lang="ru-RU"/>
          </a:p>
        </p:txBody>
      </p:sp>
    </p:spTree>
    <p:extLst>
      <p:ext uri="{BB962C8B-B14F-4D97-AF65-F5344CB8AC3E}">
        <p14:creationId xmlns:p14="http://schemas.microsoft.com/office/powerpoint/2010/main" xmlns="" val="34698918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804988" y="195263"/>
            <a:ext cx="3394075" cy="2546350"/>
          </a:xfrm>
        </p:spPr>
      </p:sp>
      <p:sp>
        <p:nvSpPr>
          <p:cNvPr id="3" name="Заметки 2"/>
          <p:cNvSpPr>
            <a:spLocks noGrp="1"/>
          </p:cNvSpPr>
          <p:nvPr>
            <p:ph type="body" idx="1"/>
          </p:nvPr>
        </p:nvSpPr>
        <p:spPr>
          <a:xfrm>
            <a:off x="230487" y="2803876"/>
            <a:ext cx="6408712" cy="7124353"/>
          </a:xfrm>
        </p:spPr>
        <p:txBody>
          <a:bodyPr/>
          <a:lstStyle/>
          <a:p>
            <a:pPr indent="456175" algn="just"/>
            <a:r>
              <a:rPr lang="ru-RU" sz="1600" b="1" i="1" dirty="0">
                <a:latin typeface="Times New Roman" pitchFamily="18" charset="0"/>
                <a:cs typeface="Times New Roman" pitchFamily="18" charset="0"/>
              </a:rPr>
              <a:t>Региональный проект «Поддержка семей, имеющих детей»</a:t>
            </a:r>
            <a:r>
              <a:rPr lang="ru-RU" sz="1600" dirty="0">
                <a:latin typeface="Times New Roman" pitchFamily="18" charset="0"/>
                <a:cs typeface="Times New Roman" pitchFamily="18" charset="0"/>
              </a:rPr>
              <a:t> </a:t>
            </a:r>
          </a:p>
          <a:p>
            <a:pPr indent="456175" algn="just"/>
            <a:r>
              <a:rPr lang="ru-RU" sz="1600" dirty="0">
                <a:latin typeface="Times New Roman" pitchFamily="18" charset="0"/>
                <a:cs typeface="Times New Roman" pitchFamily="18" charset="0"/>
              </a:rPr>
              <a:t>Проект направлен на создание условий для раннего развития детей в возрасте до трех лет и реализацию программ психолого-педагогической, методической и консультативной помощи родителям детей, получающих дошкольное образование в семье в рамках деятельности консультационных центров на площадках дошкольных и общеобразовательных организаций.</a:t>
            </a:r>
          </a:p>
          <a:p>
            <a:pPr indent="456175" algn="just"/>
            <a:r>
              <a:rPr lang="ru-RU" sz="1600" dirty="0">
                <a:latin typeface="Times New Roman" pitchFamily="18" charset="0"/>
                <a:cs typeface="Times New Roman" pitchFamily="18" charset="0"/>
              </a:rPr>
              <a:t>В 2019 году планируется оказать более 26,6 тыс. услуг консультационной, методической и психолого-педагогической помощи родителям (законным представителям) детей.</a:t>
            </a:r>
          </a:p>
          <a:p>
            <a:pPr indent="456175" algn="just" defTabSz="912348">
              <a:defRPr/>
            </a:pPr>
            <a:r>
              <a:rPr lang="ru-RU" sz="1600" b="1" i="1" dirty="0">
                <a:latin typeface="Times New Roman" pitchFamily="18" charset="0"/>
                <a:cs typeface="Times New Roman" pitchFamily="18" charset="0"/>
              </a:rPr>
              <a:t>В рамках регионального проекта «Учитель будущего»</a:t>
            </a:r>
            <a:r>
              <a:rPr lang="ru-RU" sz="1600" dirty="0">
                <a:latin typeface="Times New Roman" pitchFamily="18" charset="0"/>
                <a:cs typeface="Times New Roman" pitchFamily="18" charset="0"/>
              </a:rPr>
              <a:t> будут с</a:t>
            </a:r>
            <a:r>
              <a:rPr lang="ru-RU" sz="1600" dirty="0">
                <a:latin typeface="Times New Roman" pitchFamily="18" charset="0"/>
                <a:ea typeface="Calibri"/>
                <a:cs typeface="Times New Roman" pitchFamily="18" charset="0"/>
              </a:rPr>
              <a:t>озданы 3 центра непрерывного повышения профессионального мастерства педагогических работников в </a:t>
            </a:r>
            <a:r>
              <a:rPr lang="ru-RU" sz="1600" dirty="0">
                <a:latin typeface="Times New Roman" pitchFamily="18" charset="0"/>
                <a:cs typeface="Times New Roman" pitchFamily="18" charset="0"/>
              </a:rPr>
              <a:t>Вологде, Череповце и Великом Устюге) </a:t>
            </a:r>
            <a:r>
              <a:rPr lang="ru-RU" sz="1600" dirty="0">
                <a:latin typeface="Times New Roman" pitchFamily="18" charset="0"/>
                <a:ea typeface="Calibri"/>
                <a:cs typeface="Times New Roman" pitchFamily="18" charset="0"/>
              </a:rPr>
              <a:t>и центра оценки профессионального мастерства квалификации педагогов в городе Вологде.</a:t>
            </a:r>
            <a:r>
              <a:rPr lang="ru-RU" sz="1600" dirty="0">
                <a:latin typeface="Times New Roman" pitchFamily="18" charset="0"/>
                <a:cs typeface="Times New Roman" pitchFamily="18" charset="0"/>
              </a:rPr>
              <a:t> 46 человек педагогических работников пройдут добровольную независимую оценку профессиональной квалификации.</a:t>
            </a:r>
          </a:p>
          <a:p>
            <a:pPr indent="456175" algn="just" defTabSz="912348">
              <a:defRPr/>
            </a:pPr>
            <a:r>
              <a:rPr lang="ru-RU" sz="1600" b="1" dirty="0">
                <a:latin typeface="Times New Roman" pitchFamily="18" charset="0"/>
                <a:cs typeface="Times New Roman" pitchFamily="18" charset="0"/>
              </a:rPr>
              <a:t>В рамках регионального проекта «Молодые профессионалы» </a:t>
            </a:r>
            <a:r>
              <a:rPr lang="ru-RU" sz="1600" dirty="0">
                <a:latin typeface="Times New Roman" pitchFamily="18" charset="0"/>
                <a:cs typeface="Times New Roman" pitchFamily="18" charset="0"/>
              </a:rPr>
              <a:t>создаются 5 мастерских для обучения учащихся профессиональному мастерству.</a:t>
            </a:r>
          </a:p>
          <a:p>
            <a:pPr indent="456175" algn="just"/>
            <a:r>
              <a:rPr lang="ru-RU" sz="1600" b="1" dirty="0">
                <a:latin typeface="Times New Roman" pitchFamily="18" charset="0"/>
                <a:cs typeface="Times New Roman" pitchFamily="18" charset="0"/>
              </a:rPr>
              <a:t>В рамках проекта «Новые возможности для каждого»</a:t>
            </a:r>
            <a:r>
              <a:rPr lang="ru-RU" sz="1600" dirty="0">
                <a:latin typeface="Times New Roman" pitchFamily="18" charset="0"/>
                <a:ea typeface="Calibri"/>
                <a:cs typeface="Times New Roman" pitchFamily="18" charset="0"/>
              </a:rPr>
              <a:t> работающие граждане без отрыва от своего постоянного места работы смогут обновлять свои профессиональные знания в рамках программ непрерывного образования в профессиональных образовательных организациях.</a:t>
            </a:r>
          </a:p>
          <a:p>
            <a:pPr indent="456175" algn="just" defTabSz="912348">
              <a:defRPr/>
            </a:pPr>
            <a:r>
              <a:rPr lang="ru-RU" sz="1600" b="1" dirty="0">
                <a:latin typeface="Times New Roman" pitchFamily="18" charset="0"/>
                <a:cs typeface="Times New Roman" pitchFamily="18" charset="0"/>
              </a:rPr>
              <a:t> </a:t>
            </a:r>
            <a:endParaRPr lang="ru-RU" sz="1600" dirty="0">
              <a:latin typeface="Times New Roman" pitchFamily="18" charset="0"/>
              <a:cs typeface="Times New Roman" pitchFamily="18" charset="0"/>
            </a:endParaRPr>
          </a:p>
          <a:p>
            <a:pPr indent="456175" algn="just" defTabSz="912348">
              <a:defRPr/>
            </a:pPr>
            <a:endParaRPr lang="ru-RU" sz="1600" dirty="0">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fld id="{BB9088FA-2965-40C1-9716-56DC65581829}" type="slidenum">
              <a:rPr lang="ru-RU" smtClean="0"/>
              <a:pPr/>
              <a:t>10</a:t>
            </a:fld>
            <a:endParaRPr lang="ru-RU"/>
          </a:p>
        </p:txBody>
      </p:sp>
    </p:spTree>
    <p:extLst>
      <p:ext uri="{BB962C8B-B14F-4D97-AF65-F5344CB8AC3E}">
        <p14:creationId xmlns:p14="http://schemas.microsoft.com/office/powerpoint/2010/main" xmlns="" val="17757581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Образ слайда 1"/>
          <p:cNvSpPr>
            <a:spLocks noGrp="1" noRot="1" noChangeAspect="1" noTextEdit="1"/>
          </p:cNvSpPr>
          <p:nvPr>
            <p:ph type="sldImg"/>
          </p:nvPr>
        </p:nvSpPr>
        <p:spPr bwMode="auto">
          <a:noFill/>
          <a:ln>
            <a:solidFill>
              <a:srgbClr val="000000"/>
            </a:solidFill>
            <a:miter lim="800000"/>
            <a:headEnd/>
            <a:tailEnd/>
          </a:ln>
        </p:spPr>
      </p:sp>
      <p:sp>
        <p:nvSpPr>
          <p:cNvPr id="9219" name="Заметки 2"/>
          <p:cNvSpPr>
            <a:spLocks noGrp="1"/>
          </p:cNvSpPr>
          <p:nvPr>
            <p:ph type="body" idx="1"/>
          </p:nvPr>
        </p:nvSpPr>
        <p:spPr bwMode="auto">
          <a:xfrm>
            <a:off x="679453" y="4716464"/>
            <a:ext cx="5438775" cy="5211762"/>
          </a:xfrm>
          <a:noFill/>
        </p:spPr>
        <p:txBody>
          <a:bodyPr wrap="square" numCol="1" anchor="t" anchorCtr="0" compatLnSpc="1">
            <a:prstTxWarp prst="textNoShape">
              <a:avLst/>
            </a:prstTxWarp>
          </a:bodyPr>
          <a:lstStyle/>
          <a:p>
            <a:pPr indent="456175" algn="just"/>
            <a:r>
              <a:rPr lang="ru-RU" sz="1600" dirty="0">
                <a:latin typeface="Times New Roman" pitchFamily="18" charset="0"/>
                <a:cs typeface="Times New Roman" pitchFamily="18" charset="0"/>
              </a:rPr>
              <a:t>За последние пять лет на Вологодчине была проделана большая комплексная работа по созданию комфортных и безопасных условий для развития каждого ребенка. </a:t>
            </a:r>
          </a:p>
          <a:p>
            <a:pPr indent="456175" algn="just"/>
            <a:r>
              <a:rPr lang="ru-RU" sz="1600" dirty="0">
                <a:latin typeface="Times New Roman" pitchFamily="18" charset="0"/>
                <a:cs typeface="Times New Roman" pitchFamily="18" charset="0"/>
              </a:rPr>
              <a:t>Так, с 2014 года в области построено 12 детских садов и 5 школ, благодаря чему количество школьников, обучающихся в первую смену, увеличилось на 9 тысяч. </a:t>
            </a:r>
          </a:p>
          <a:p>
            <a:pPr indent="456175" algn="just">
              <a:spcBef>
                <a:spcPct val="0"/>
              </a:spcBef>
            </a:pPr>
            <a:r>
              <a:rPr lang="ru-RU" altLang="ru-RU" sz="1600" dirty="0">
                <a:latin typeface="Times New Roman" pitchFamily="18" charset="0"/>
                <a:cs typeface="Times New Roman" pitchFamily="18" charset="0"/>
              </a:rPr>
              <a:t>На августовском расширенном заседании педагогического совета Губернатором области О.А. Кувшинниковым озвучены новые инициативы по развитию образования в области.</a:t>
            </a:r>
          </a:p>
          <a:p>
            <a:pPr indent="456175" algn="just">
              <a:spcBef>
                <a:spcPct val="0"/>
              </a:spcBef>
            </a:pPr>
            <a:r>
              <a:rPr lang="ru-RU" altLang="ru-RU" sz="1600" dirty="0">
                <a:latin typeface="Times New Roman" pitchFamily="18" charset="0"/>
                <a:cs typeface="Times New Roman" pitchFamily="18" charset="0"/>
              </a:rPr>
              <a:t>В период до 2024 года будут отремонтированы школы, детские сады, учреждения дополнительного образования, а также областные колледжи и техникумы. При этом будет осуществляться замена мебели, обновление учебно-лабораторного оборудования. Список первоочередных объектов будет обсуждаться с педагогами и местными жителями в ходе градостроительных советов.</a:t>
            </a:r>
          </a:p>
          <a:p>
            <a:pPr indent="456175" algn="just">
              <a:spcBef>
                <a:spcPct val="0"/>
              </a:spcBef>
            </a:pPr>
            <a:r>
              <a:rPr lang="ru-RU" altLang="ru-RU" sz="1600" dirty="0">
                <a:latin typeface="Times New Roman" pitchFamily="18" charset="0"/>
                <a:cs typeface="Times New Roman" pitchFamily="18" charset="0"/>
              </a:rPr>
              <a:t>В целях кадрового обеспечения отрасли образования  уже с 1 сентября 2019 года будут введены дополнительные бюджетные места для обучения </a:t>
            </a:r>
            <a:r>
              <a:rPr lang="ru-RU" altLang="ru-RU" sz="1600" dirty="0" err="1">
                <a:latin typeface="Times New Roman" pitchFamily="18" charset="0"/>
                <a:cs typeface="Times New Roman" pitchFamily="18" charset="0"/>
              </a:rPr>
              <a:t>студентов-целевиков</a:t>
            </a:r>
            <a:r>
              <a:rPr lang="ru-RU" altLang="ru-RU" sz="1600" dirty="0">
                <a:latin typeface="Times New Roman" pitchFamily="18" charset="0"/>
                <a:cs typeface="Times New Roman" pitchFamily="18" charset="0"/>
              </a:rPr>
              <a:t> по востребованным педагогическим специальностям.</a:t>
            </a:r>
          </a:p>
          <a:p>
            <a:pPr indent="456175" algn="just">
              <a:spcBef>
                <a:spcPct val="0"/>
              </a:spcBef>
            </a:pPr>
            <a:r>
              <a:rPr lang="ru-RU" altLang="ru-RU" sz="1600" dirty="0">
                <a:latin typeface="Times New Roman" pitchFamily="18" charset="0"/>
                <a:cs typeface="Times New Roman" pitchFamily="18" charset="0"/>
              </a:rPr>
              <a:t>В целях дополнительной поддержки настоящих и будущих педагогов, Губернатор области выступил с инициативой бесплатного предоставления молодым специалистам жилья в аренду или компенсации расходов на съем жилья, выплаты подъемных профильным молодым специалистам, переезжающим на работу в сельскую местность.</a:t>
            </a:r>
          </a:p>
        </p:txBody>
      </p:sp>
      <p:sp>
        <p:nvSpPr>
          <p:cNvPr id="29700"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962F1DD-F503-4C89-851D-24D6E433A066}" type="slidenum">
              <a:rPr lang="ru-RU" smtClean="0"/>
              <a:pPr fontAlgn="base">
                <a:spcBef>
                  <a:spcPct val="0"/>
                </a:spcBef>
                <a:spcAft>
                  <a:spcPct val="0"/>
                </a:spcAft>
                <a:defRPr/>
              </a:pPr>
              <a:t>11</a:t>
            </a:fld>
            <a:endParaRPr lang="ru-RU"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743075" y="211138"/>
            <a:ext cx="3565525" cy="2674937"/>
          </a:xfrm>
        </p:spPr>
      </p:sp>
      <p:sp>
        <p:nvSpPr>
          <p:cNvPr id="3" name="Заметки 2"/>
          <p:cNvSpPr>
            <a:spLocks noGrp="1"/>
          </p:cNvSpPr>
          <p:nvPr>
            <p:ph type="body" idx="1"/>
          </p:nvPr>
        </p:nvSpPr>
        <p:spPr>
          <a:xfrm>
            <a:off x="302494" y="2947888"/>
            <a:ext cx="6192688" cy="6785430"/>
          </a:xfrm>
        </p:spPr>
        <p:txBody>
          <a:bodyPr/>
          <a:lstStyle/>
          <a:p>
            <a:pPr indent="457041" algn="just"/>
            <a:r>
              <a:rPr lang="ru-RU" sz="1600" dirty="0">
                <a:latin typeface="Times New Roman" pitchFamily="18" charset="0"/>
                <a:cs typeface="Times New Roman" pitchFamily="18" charset="0"/>
              </a:rPr>
              <a:t>Для дальнейшего развития и создания на территории области комфортных для жизни условий Правительством разработаны и реализуются специальные программы. Начну с наиболее важной темы для всех вологжан – здравоохранение, потому что больше всего жалоб поступает по предоставлению медицинских услуг. К сожалению, наши учреждения находятся в неприглядном состоянии.</a:t>
            </a:r>
          </a:p>
          <a:p>
            <a:pPr indent="457041" algn="just">
              <a:buFont typeface="Arial" pitchFamily="34" charset="0"/>
              <a:buChar char="•"/>
            </a:pPr>
            <a:r>
              <a:rPr lang="ru-RU" sz="1600" dirty="0">
                <a:latin typeface="Times New Roman" pitchFamily="18" charset="0"/>
                <a:cs typeface="Times New Roman" pitchFamily="18" charset="0"/>
              </a:rPr>
              <a:t>Для развития региональной системы здравоохранения, выхода на кардинально новый уровень оказания медицинской помощи жителям региона разработана программа </a:t>
            </a:r>
            <a:r>
              <a:rPr lang="ru-RU" sz="1600" b="1" dirty="0">
                <a:latin typeface="Times New Roman" pitchFamily="18" charset="0"/>
                <a:cs typeface="Times New Roman" pitchFamily="18" charset="0"/>
              </a:rPr>
              <a:t>«Здоровье Вологодчины».</a:t>
            </a:r>
          </a:p>
          <a:p>
            <a:pPr indent="457041" algn="just"/>
            <a:r>
              <a:rPr lang="ru-RU" sz="1600" dirty="0">
                <a:latin typeface="Times New Roman" pitchFamily="18" charset="0"/>
                <a:cs typeface="Times New Roman" pitchFamily="18" charset="0"/>
              </a:rPr>
              <a:t>Планируется проведение ремонтов в медицинских организациях, приобретение медицинского оборудования, создание и замена фельдшерско-акушерских пунктов, приобретение мобильных </a:t>
            </a:r>
            <a:r>
              <a:rPr lang="ru-RU" sz="1600" dirty="0" err="1">
                <a:latin typeface="Times New Roman" pitchFamily="18" charset="0"/>
                <a:cs typeface="Times New Roman" pitchFamily="18" charset="0"/>
              </a:rPr>
              <a:t>ФАПов</a:t>
            </a:r>
            <a:r>
              <a:rPr lang="ru-RU" sz="1600" dirty="0">
                <a:latin typeface="Times New Roman" pitchFamily="18" charset="0"/>
                <a:cs typeface="Times New Roman" pitchFamily="18" charset="0"/>
              </a:rPr>
              <a:t> и передвижных диагностических комплексов. За 3 года будет направлено 8,4 млрд. рублей.</a:t>
            </a:r>
          </a:p>
          <a:p>
            <a:pPr indent="457041" algn="just" defTabSz="914081"/>
            <a:r>
              <a:rPr lang="ru-RU" sz="1600" dirty="0">
                <a:latin typeface="Times New Roman" pitchFamily="18" charset="0"/>
                <a:cs typeface="Times New Roman" pitchFamily="18" charset="0"/>
              </a:rPr>
              <a:t>Всего в рамках проекта будет сделано в 2019-2021 гг.: капитально отремонтировано 252 отделения стационаров, поликлинических отделений, </a:t>
            </a:r>
            <a:r>
              <a:rPr lang="ru-RU" sz="1600" dirty="0" err="1">
                <a:latin typeface="Times New Roman" pitchFamily="18" charset="0"/>
                <a:cs typeface="Times New Roman" pitchFamily="18" charset="0"/>
              </a:rPr>
              <a:t>ФАПов</a:t>
            </a:r>
            <a:r>
              <a:rPr lang="ru-RU" sz="1600" dirty="0">
                <a:latin typeface="Times New Roman" pitchFamily="18" charset="0"/>
                <a:cs typeface="Times New Roman" pitchFamily="18" charset="0"/>
              </a:rPr>
              <a:t> и амбулаторий; приобретено 6 мобильных </a:t>
            </a:r>
            <a:r>
              <a:rPr lang="ru-RU" sz="1600" dirty="0" err="1">
                <a:latin typeface="Times New Roman" pitchFamily="18" charset="0"/>
                <a:cs typeface="Times New Roman" pitchFamily="18" charset="0"/>
              </a:rPr>
              <a:t>ФАПов</a:t>
            </a:r>
            <a:r>
              <a:rPr lang="ru-RU" sz="1600" dirty="0">
                <a:latin typeface="Times New Roman" pitchFamily="18" charset="0"/>
                <a:cs typeface="Times New Roman" pitchFamily="18" charset="0"/>
              </a:rPr>
              <a:t>, 56 модульных </a:t>
            </a:r>
            <a:r>
              <a:rPr lang="ru-RU" sz="1600" dirty="0" err="1">
                <a:latin typeface="Times New Roman" pitchFamily="18" charset="0"/>
                <a:cs typeface="Times New Roman" pitchFamily="18" charset="0"/>
              </a:rPr>
              <a:t>ФАПов</a:t>
            </a:r>
            <a:r>
              <a:rPr lang="ru-RU" sz="1600" dirty="0">
                <a:latin typeface="Times New Roman" pitchFamily="18" charset="0"/>
                <a:cs typeface="Times New Roman" pitchFamily="18" charset="0"/>
              </a:rPr>
              <a:t> и амбулаторий, 162 единицы медицинского оборудования, 67 санитарных автомобилей, 6 автомобилей скорой помощи.</a:t>
            </a:r>
          </a:p>
          <a:p>
            <a:pPr indent="457041" algn="just" defTabSz="914081"/>
            <a:r>
              <a:rPr lang="ru-RU" sz="1600" dirty="0">
                <a:latin typeface="Times New Roman" pitchFamily="18" charset="0"/>
                <a:cs typeface="Times New Roman" pitchFamily="18" charset="0"/>
              </a:rPr>
              <a:t>Один из самых важных вопросов в медицине – это кадры. Кадровый голод в системе здравоохранения, с которым мы столкнулись в 2012 году, еще дает о себе знать. Укомплектованность врачами пока составляет 88,4%, средним медицинским персоналом – 91,7%, а дефицит врачебных кадров – 495 человек. Нами были предприняты беспрецедентные меры поддержки. В рамках решения дефицита медицинских специалистов с 2012 года осуществляется целевая подготовка врачей. Реализуемые меры поддержки позволили в 2018 году привлечь 97 врачей и 189 выпускников медицинских колледжей. </a:t>
            </a:r>
          </a:p>
          <a:p>
            <a:pPr indent="457041" algn="just" defTabSz="914081"/>
            <a:r>
              <a:rPr lang="ru-RU" sz="1600" dirty="0">
                <a:latin typeface="Times New Roman" pitchFamily="18" charset="0"/>
                <a:cs typeface="Times New Roman" pitchFamily="18" charset="0"/>
              </a:rPr>
              <a:t>Сейчас по целевым направлениям в </a:t>
            </a:r>
            <a:r>
              <a:rPr lang="ru-RU" sz="1600" dirty="0" err="1">
                <a:latin typeface="Times New Roman" pitchFamily="18" charset="0"/>
                <a:cs typeface="Times New Roman" pitchFamily="18" charset="0"/>
              </a:rPr>
              <a:t>медвузах</a:t>
            </a:r>
            <a:r>
              <a:rPr lang="ru-RU" sz="1600" dirty="0">
                <a:latin typeface="Times New Roman" pitchFamily="18" charset="0"/>
                <a:cs typeface="Times New Roman" pitchFamily="18" charset="0"/>
              </a:rPr>
              <a:t> Москвы, Санкт-Петербурга, Архангельска, Ярославля обучаются 907 студентов из Вологодской области, 101 ординатор. Для фельдшеров предоставляются «подъёмные» – 500 тыс. руб., для врачей – 1 млн рублей. Органы местного самоуправления предоставляют жильё, из местных бюджетов также оплачивается наём жилья.</a:t>
            </a:r>
          </a:p>
          <a:p>
            <a:pPr indent="457041" algn="just"/>
            <a:r>
              <a:rPr lang="ru-RU" sz="1600" dirty="0">
                <a:latin typeface="Times New Roman" pitchFamily="18" charset="0"/>
                <a:cs typeface="Times New Roman" pitchFamily="18" charset="0"/>
              </a:rPr>
              <a:t>Помимо  этого проекта в регионе действуют следующие: </a:t>
            </a:r>
          </a:p>
          <a:p>
            <a:pPr indent="457041" algn="just">
              <a:buFont typeface="Arial" pitchFamily="34" charset="0"/>
              <a:buChar char="•"/>
            </a:pPr>
            <a:r>
              <a:rPr lang="ru-RU" sz="1600" b="1" dirty="0">
                <a:latin typeface="Times New Roman" pitchFamily="18" charset="0"/>
                <a:cs typeface="Times New Roman" pitchFamily="18" charset="0"/>
              </a:rPr>
              <a:t>«Дороги 35» </a:t>
            </a:r>
            <a:r>
              <a:rPr lang="ru-RU" sz="1600" dirty="0">
                <a:latin typeface="Times New Roman" pitchFamily="18" charset="0"/>
                <a:cs typeface="Times New Roman" pitchFamily="18" charset="0"/>
              </a:rPr>
              <a:t>– проведение ремонтов местных, региональных и федеральных дорог области. Дорожный фонд на трехлетний период превышает 30 млрд рублей. За счет него 50% дорог региона будут приведены в нормативное состояние.</a:t>
            </a:r>
          </a:p>
          <a:p>
            <a:pPr indent="457041" algn="just">
              <a:buFont typeface="Arial" pitchFamily="34" charset="0"/>
              <a:buChar char="•"/>
            </a:pPr>
            <a:r>
              <a:rPr lang="ru-RU" sz="1600" b="1" dirty="0">
                <a:latin typeface="Times New Roman" pitchFamily="18" charset="0"/>
                <a:cs typeface="Times New Roman" pitchFamily="18" charset="0"/>
              </a:rPr>
              <a:t>«Земельный сертификат» </a:t>
            </a:r>
            <a:r>
              <a:rPr lang="ru-RU" sz="1600" dirty="0">
                <a:latin typeface="Times New Roman" pitchFamily="18" charset="0"/>
                <a:cs typeface="Times New Roman" pitchFamily="18" charset="0"/>
              </a:rPr>
              <a:t>– предоставление многодетным семьям единовременной денежной выплаты (223,4 тыс. рублей) взамен земельного участка. На сегодняшний день получить «Земельный сертификат» изъявили желание 1922 семьи, 1357 семей такой сертификат уже получили. Мы видим, что решение было правильным и своевременным. При необходимости мы готовы направить средства бюджета на то, чтобы ускорить очередь выдачи сертификатов в этом году.</a:t>
            </a:r>
          </a:p>
          <a:p>
            <a:pPr indent="457041" algn="just" defTabSz="912348">
              <a:buFont typeface="Arial" pitchFamily="34" charset="0"/>
              <a:buChar char="•"/>
              <a:defRPr/>
            </a:pPr>
            <a:r>
              <a:rPr lang="ru-RU" sz="1600" b="1" dirty="0">
                <a:latin typeface="Times New Roman" pitchFamily="18" charset="0"/>
                <a:cs typeface="Times New Roman" pitchFamily="18" charset="0"/>
              </a:rPr>
              <a:t>«Вологодский гектар» </a:t>
            </a:r>
            <a:r>
              <a:rPr lang="ru-RU" sz="1600" dirty="0">
                <a:latin typeface="Times New Roman" pitchFamily="18" charset="0"/>
                <a:cs typeface="Times New Roman" pitchFamily="18" charset="0"/>
              </a:rPr>
              <a:t>– предоставление земельных участков площадью от 1 до 100 га гражданам и юридическим лицам России в собственность на безвозмездной основе. Программа вызвала сильный отклик. На сегодняшний день подано 452 заявки на предоставление земельных участков (общая площадь земельных участков 2523 га). Предоставлены 34 земельных участка общей площадью 250 га. Реализация проекта проходит на территории трех «</a:t>
            </a:r>
            <a:r>
              <a:rPr lang="ru-RU" sz="1600" dirty="0" err="1">
                <a:latin typeface="Times New Roman" pitchFamily="18" charset="0"/>
                <a:cs typeface="Times New Roman" pitchFamily="18" charset="0"/>
              </a:rPr>
              <a:t>пилотных</a:t>
            </a:r>
            <a:r>
              <a:rPr lang="ru-RU" sz="1600" dirty="0">
                <a:latin typeface="Times New Roman" pitchFamily="18" charset="0"/>
                <a:cs typeface="Times New Roman" pitchFamily="18" charset="0"/>
              </a:rPr>
              <a:t>» районов: </a:t>
            </a:r>
            <a:r>
              <a:rPr lang="ru-RU" sz="1600" dirty="0" err="1">
                <a:latin typeface="Times New Roman" pitchFamily="18" charset="0"/>
                <a:cs typeface="Times New Roman" pitchFamily="18" charset="0"/>
              </a:rPr>
              <a:t>Вожегодский</a:t>
            </a:r>
            <a:r>
              <a:rPr lang="ru-RU" sz="1600" dirty="0">
                <a:latin typeface="Times New Roman" pitchFamily="18" charset="0"/>
                <a:cs typeface="Times New Roman" pitchFamily="18" charset="0"/>
              </a:rPr>
              <a:t>, </a:t>
            </a:r>
            <a:r>
              <a:rPr lang="ru-RU" sz="1600" dirty="0" err="1">
                <a:latin typeface="Times New Roman" pitchFamily="18" charset="0"/>
                <a:cs typeface="Times New Roman" pitchFamily="18" charset="0"/>
              </a:rPr>
              <a:t>Вашкинский</a:t>
            </a:r>
            <a:r>
              <a:rPr lang="ru-RU" sz="1600" dirty="0">
                <a:latin typeface="Times New Roman" pitchFamily="18" charset="0"/>
                <a:cs typeface="Times New Roman" pitchFamily="18" charset="0"/>
              </a:rPr>
              <a:t> и Никольский. По поручению Губернатора запущен второй этап проекта, претенденты на участие в нем – </a:t>
            </a:r>
            <a:r>
              <a:rPr lang="ru-RU" sz="1600" dirty="0" err="1">
                <a:latin typeface="Times New Roman" pitchFamily="18" charset="0"/>
                <a:cs typeface="Times New Roman" pitchFamily="18" charset="0"/>
              </a:rPr>
              <a:t>Вытегорский</a:t>
            </a:r>
            <a:r>
              <a:rPr lang="ru-RU" sz="1600" dirty="0">
                <a:latin typeface="Times New Roman" pitchFamily="18" charset="0"/>
                <a:cs typeface="Times New Roman" pitchFamily="18" charset="0"/>
              </a:rPr>
              <a:t>, </a:t>
            </a:r>
            <a:r>
              <a:rPr lang="ru-RU" sz="1600" dirty="0" err="1">
                <a:latin typeface="Times New Roman" pitchFamily="18" charset="0"/>
                <a:cs typeface="Times New Roman" pitchFamily="18" charset="0"/>
              </a:rPr>
              <a:t>Бабаевский</a:t>
            </a:r>
            <a:r>
              <a:rPr lang="ru-RU" sz="1600" dirty="0">
                <a:latin typeface="Times New Roman" pitchFamily="18" charset="0"/>
                <a:cs typeface="Times New Roman" pitchFamily="18" charset="0"/>
              </a:rPr>
              <a:t>, </a:t>
            </a:r>
            <a:r>
              <a:rPr lang="ru-RU" sz="1600" dirty="0" err="1">
                <a:latin typeface="Times New Roman" pitchFamily="18" charset="0"/>
                <a:cs typeface="Times New Roman" pitchFamily="18" charset="0"/>
              </a:rPr>
              <a:t>Харовский</a:t>
            </a:r>
            <a:r>
              <a:rPr lang="ru-RU" sz="1600" dirty="0">
                <a:latin typeface="Times New Roman" pitchFamily="18" charset="0"/>
                <a:cs typeface="Times New Roman" pitchFamily="18" charset="0"/>
              </a:rPr>
              <a:t> районы.</a:t>
            </a:r>
          </a:p>
          <a:p>
            <a:pPr indent="457041" algn="just">
              <a:buFont typeface="Arial" pitchFamily="34" charset="0"/>
              <a:buChar char="•"/>
            </a:pPr>
            <a:endParaRPr lang="ru-RU" sz="1600" dirty="0">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fld id="{BB9088FA-2965-40C1-9716-56DC65581829}" type="slidenum">
              <a:rPr lang="ru-RU" smtClean="0"/>
              <a:pPr/>
              <a:t>12</a:t>
            </a:fld>
            <a:endParaRPr lang="ru-RU"/>
          </a:p>
        </p:txBody>
      </p:sp>
    </p:spTree>
    <p:extLst>
      <p:ext uri="{BB962C8B-B14F-4D97-AF65-F5344CB8AC3E}">
        <p14:creationId xmlns:p14="http://schemas.microsoft.com/office/powerpoint/2010/main" xmlns="" val="17370068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670050" y="284163"/>
            <a:ext cx="3819525" cy="2865437"/>
          </a:xfrm>
        </p:spPr>
      </p:sp>
      <p:sp>
        <p:nvSpPr>
          <p:cNvPr id="3" name="Заметки 2"/>
          <p:cNvSpPr>
            <a:spLocks noGrp="1"/>
          </p:cNvSpPr>
          <p:nvPr>
            <p:ph type="body" idx="1"/>
          </p:nvPr>
        </p:nvSpPr>
        <p:spPr>
          <a:xfrm>
            <a:off x="518519" y="3163914"/>
            <a:ext cx="5878053" cy="6624735"/>
          </a:xfrm>
        </p:spPr>
        <p:txBody>
          <a:bodyPr/>
          <a:lstStyle/>
          <a:p>
            <a:pPr indent="457041" algn="just">
              <a:buFont typeface="Arial" pitchFamily="34" charset="0"/>
              <a:buChar char="•"/>
            </a:pPr>
            <a:r>
              <a:rPr lang="ru-RU" sz="1700" b="1" dirty="0">
                <a:latin typeface="Times New Roman" pitchFamily="18" charset="0"/>
                <a:cs typeface="Times New Roman" pitchFamily="18" charset="0"/>
              </a:rPr>
              <a:t>«Светлые улицы Вологодчины» </a:t>
            </a:r>
            <a:r>
              <a:rPr lang="ru-RU" sz="1700" dirty="0">
                <a:latin typeface="Times New Roman" pitchFamily="18" charset="0"/>
                <a:cs typeface="Times New Roman" pitchFamily="18" charset="0"/>
              </a:rPr>
              <a:t>– обеспечение непрерывной работы систем уличного освещения во всей области в течение темного времени суток, замена, ремонт неисправных и установка 10 500 новых светильников уличного освещения. В текущем году на эти цели из областного бюджета будет направлено 390,6 млн. рублей, или все средства федерального гранта, который получила область за высокие темпы экономического развития.</a:t>
            </a:r>
          </a:p>
          <a:p>
            <a:pPr indent="457041" algn="just">
              <a:buFont typeface="Arial" pitchFamily="34" charset="0"/>
              <a:buChar char="•"/>
            </a:pPr>
            <a:r>
              <a:rPr lang="ru-RU" sz="1700" b="1" dirty="0">
                <a:latin typeface="Times New Roman" pitchFamily="18" charset="0"/>
                <a:cs typeface="Times New Roman" pitchFamily="18" charset="0"/>
              </a:rPr>
              <a:t>«Ваш автобус» </a:t>
            </a:r>
            <a:r>
              <a:rPr lang="ru-RU" sz="1700" dirty="0">
                <a:latin typeface="Times New Roman" pitchFamily="18" charset="0"/>
                <a:cs typeface="Times New Roman" pitchFamily="18" charset="0"/>
              </a:rPr>
              <a:t>– приобретение в каждый район области автобуса для организованной и безопасной доставки спортивных команд, коллективов художественной самодеятельности, ветеранов на региональные и межмуниципальные спортивные, образовательные и культурные мероприятия.</a:t>
            </a:r>
            <a:endParaRPr lang="en-US" sz="1700" dirty="0">
              <a:latin typeface="Times New Roman" pitchFamily="18" charset="0"/>
              <a:cs typeface="Times New Roman" pitchFamily="18" charset="0"/>
            </a:endParaRPr>
          </a:p>
          <a:p>
            <a:pPr indent="457041" algn="just" defTabSz="912348">
              <a:buFont typeface="Arial" pitchFamily="34" charset="0"/>
              <a:buChar char="•"/>
              <a:defRPr/>
            </a:pPr>
            <a:r>
              <a:rPr lang="ru-RU" sz="1600" b="1" dirty="0">
                <a:latin typeface="Times New Roman" pitchFamily="18" charset="0"/>
                <a:cs typeface="Times New Roman" pitchFamily="18" charset="0"/>
              </a:rPr>
              <a:t>«Школьный автобус» </a:t>
            </a:r>
            <a:r>
              <a:rPr lang="ru-RU" sz="1600" dirty="0">
                <a:latin typeface="Times New Roman" pitchFamily="18" charset="0"/>
                <a:cs typeface="Times New Roman" pitchFamily="18" charset="0"/>
              </a:rPr>
              <a:t>– обновление автопарка школ (189 автобусов за 3 года).</a:t>
            </a:r>
            <a:endParaRPr lang="ru-RU" sz="1600" b="1" dirty="0">
              <a:latin typeface="Times New Roman" pitchFamily="18" charset="0"/>
              <a:cs typeface="Times New Roman" pitchFamily="18" charset="0"/>
            </a:endParaRPr>
          </a:p>
          <a:p>
            <a:pPr indent="457041" algn="just">
              <a:buFont typeface="Arial" pitchFamily="34" charset="0"/>
              <a:buChar char="•"/>
            </a:pPr>
            <a:endParaRPr lang="ru-RU" sz="1700" dirty="0">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fld id="{BB9088FA-2965-40C1-9716-56DC65581829}" type="slidenum">
              <a:rPr lang="ru-RU" smtClean="0"/>
              <a:pPr/>
              <a:t>13</a:t>
            </a:fld>
            <a:endParaRPr lang="ru-RU"/>
          </a:p>
        </p:txBody>
      </p:sp>
    </p:spTree>
    <p:extLst>
      <p:ext uri="{BB962C8B-B14F-4D97-AF65-F5344CB8AC3E}">
        <p14:creationId xmlns:p14="http://schemas.microsoft.com/office/powerpoint/2010/main" xmlns="" val="11101989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885950" y="211138"/>
            <a:ext cx="3552825" cy="2665412"/>
          </a:xfrm>
        </p:spPr>
      </p:sp>
      <p:sp>
        <p:nvSpPr>
          <p:cNvPr id="3" name="Заметки 2"/>
          <p:cNvSpPr>
            <a:spLocks noGrp="1"/>
          </p:cNvSpPr>
          <p:nvPr>
            <p:ph type="body" idx="1"/>
          </p:nvPr>
        </p:nvSpPr>
        <p:spPr>
          <a:xfrm>
            <a:off x="302495" y="3019896"/>
            <a:ext cx="6192687" cy="6696744"/>
          </a:xfrm>
        </p:spPr>
        <p:txBody>
          <a:bodyPr vert="horz" lIns="91409" tIns="45705" rIns="91409" bIns="45705" rtlCol="0"/>
          <a:lstStyle/>
          <a:p>
            <a:pPr indent="457041" algn="just" defTabSz="912348">
              <a:defRPr/>
            </a:pPr>
            <a:r>
              <a:rPr lang="ru-RU" sz="1500" b="1" dirty="0">
                <a:latin typeface="Times New Roman" pitchFamily="18" charset="0"/>
                <a:cs typeface="Times New Roman" pitchFamily="18" charset="0"/>
              </a:rPr>
              <a:t>«Сельский дом культуры» </a:t>
            </a:r>
            <a:r>
              <a:rPr lang="ru-RU" sz="1500" dirty="0">
                <a:latin typeface="Times New Roman" pitchFamily="18" charset="0"/>
                <a:cs typeface="Times New Roman" pitchFamily="18" charset="0"/>
              </a:rPr>
              <a:t>– ежегодное проведение капитальных ремонтов в 26 муниципальных учреждениях </a:t>
            </a:r>
            <a:r>
              <a:rPr lang="ru-RU" sz="1500" dirty="0" err="1">
                <a:latin typeface="Times New Roman" pitchFamily="18" charset="0"/>
                <a:cs typeface="Times New Roman" pitchFamily="18" charset="0"/>
              </a:rPr>
              <a:t>культурно-досугового</a:t>
            </a:r>
            <a:r>
              <a:rPr lang="ru-RU" sz="1500" dirty="0">
                <a:latin typeface="Times New Roman" pitchFamily="18" charset="0"/>
                <a:cs typeface="Times New Roman" pitchFamily="18" charset="0"/>
              </a:rPr>
              <a:t> типа (по одному в каждом районе области) в течение 5 лет, за весь период реализации будет отремонтировано не менее 130 муниципальных домов культуры;</a:t>
            </a:r>
          </a:p>
          <a:p>
            <a:pPr indent="457041" algn="just"/>
            <a:r>
              <a:rPr lang="ru-RU" sz="1500" dirty="0">
                <a:latin typeface="Times New Roman" pitchFamily="18" charset="0"/>
                <a:cs typeface="Times New Roman" pitchFamily="18" charset="0"/>
              </a:rPr>
              <a:t>Кроме этого, ежегодно будут проводиться ремонты не только в домах культуры, но и сельских библиотеках. За пять лет мы отремонтируем 130 объектов, а также обеспечим ежегодное обновление книжного фонда библиотек области.</a:t>
            </a:r>
          </a:p>
          <a:p>
            <a:pPr indent="457041" algn="just"/>
            <a:r>
              <a:rPr lang="ru-RU" sz="1500" dirty="0">
                <a:latin typeface="Times New Roman" pitchFamily="18" charset="0"/>
                <a:cs typeface="Times New Roman" pitchFamily="18" charset="0"/>
              </a:rPr>
              <a:t>Мы приступили к ремонтам дошкольных учреждений. Программа будет полномасштабной и затронет максимальное количество детских садов. </a:t>
            </a:r>
          </a:p>
          <a:p>
            <a:pPr indent="457041" algn="just"/>
            <a:r>
              <a:rPr lang="ru-RU" sz="1500" dirty="0">
                <a:latin typeface="Times New Roman" pitchFamily="18" charset="0"/>
                <a:cs typeface="Times New Roman" pitchFamily="18" charset="0"/>
              </a:rPr>
              <a:t>В 2020 году на ремонт школ предусмотрено порядка 333 млн. рублей. Запущена пятилетняя программа капитального ремонта общеобразовательных учреждений, имеющих высокую степень износа.</a:t>
            </a:r>
          </a:p>
          <a:p>
            <a:pPr indent="457041" algn="just"/>
            <a:r>
              <a:rPr lang="ru-RU" sz="1500" dirty="0">
                <a:latin typeface="Times New Roman" pitchFamily="18" charset="0"/>
                <a:cs typeface="Times New Roman" pitchFamily="18" charset="0"/>
              </a:rPr>
              <a:t>Полностью выполнена программа по расселению ветхого и аварийного жилья, признанного таковым по состоянию на 1 января 2012 года. Расселено 10 тысяч человек из 163 тысяч </a:t>
            </a:r>
            <a:r>
              <a:rPr lang="ru-RU" sz="1500" dirty="0" err="1">
                <a:latin typeface="Times New Roman" pitchFamily="18" charset="0"/>
                <a:cs typeface="Times New Roman" pitchFamily="18" charset="0"/>
              </a:rPr>
              <a:t>кв.м</a:t>
            </a:r>
            <a:r>
              <a:rPr lang="ru-RU" sz="1500" dirty="0">
                <a:latin typeface="Times New Roman" pitchFamily="18" charset="0"/>
                <a:cs typeface="Times New Roman" pitchFamily="18" charset="0"/>
              </a:rPr>
              <a:t> ветхого и аварийного жилья. Для них построены 148 домов, приобретены 1225 квартир. </a:t>
            </a:r>
          </a:p>
          <a:p>
            <a:pPr indent="457041" algn="just"/>
            <a:r>
              <a:rPr lang="ru-RU" sz="1500" dirty="0">
                <a:latin typeface="Times New Roman" pitchFamily="18" charset="0"/>
                <a:cs typeface="Times New Roman" pitchFamily="18" charset="0"/>
              </a:rPr>
              <a:t>Сейчас мы приступаем к реализации новой адресной программы, призванной в течении ближайших лет обеспечить новым жильем более 6,5 тысяч вологжан, проживающих в домах, признанных аварийными по состоянию на 1 января 2017 года. Перед органами местного самоуправления поставлена задача по обеспечению сноса ветхих домов, из которых ранее были переселены граждане.</a:t>
            </a:r>
          </a:p>
        </p:txBody>
      </p:sp>
      <p:sp>
        <p:nvSpPr>
          <p:cNvPr id="4" name="Номер слайда 3"/>
          <p:cNvSpPr>
            <a:spLocks noGrp="1"/>
          </p:cNvSpPr>
          <p:nvPr>
            <p:ph type="sldNum" sz="quarter" idx="10"/>
          </p:nvPr>
        </p:nvSpPr>
        <p:spPr/>
        <p:txBody>
          <a:bodyPr/>
          <a:lstStyle/>
          <a:p>
            <a:fld id="{BB9088FA-2965-40C1-9716-56DC65581829}" type="slidenum">
              <a:rPr lang="ru-RU" smtClean="0"/>
              <a:pPr/>
              <a:t>14</a:t>
            </a:fld>
            <a:endParaRPr lang="ru-RU" dirty="0"/>
          </a:p>
        </p:txBody>
      </p:sp>
    </p:spTree>
    <p:extLst>
      <p:ext uri="{BB962C8B-B14F-4D97-AF65-F5344CB8AC3E}">
        <p14:creationId xmlns:p14="http://schemas.microsoft.com/office/powerpoint/2010/main" xmlns="" val="22406595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454150" y="427038"/>
            <a:ext cx="4148138" cy="3113087"/>
          </a:xfrm>
        </p:spPr>
      </p:sp>
      <p:sp>
        <p:nvSpPr>
          <p:cNvPr id="3" name="Заметки 2"/>
          <p:cNvSpPr>
            <a:spLocks noGrp="1"/>
          </p:cNvSpPr>
          <p:nvPr>
            <p:ph type="body" idx="1"/>
          </p:nvPr>
        </p:nvSpPr>
        <p:spPr>
          <a:xfrm>
            <a:off x="615228" y="3595963"/>
            <a:ext cx="5781342" cy="6137357"/>
          </a:xfrm>
        </p:spPr>
        <p:txBody>
          <a:bodyPr/>
          <a:lstStyle/>
          <a:p>
            <a:pPr indent="456175" algn="just"/>
            <a:r>
              <a:rPr lang="ru-RU" sz="1600" b="1" dirty="0">
                <a:latin typeface="Times New Roman" pitchFamily="18" charset="0"/>
                <a:cs typeface="Times New Roman" pitchFamily="18" charset="0"/>
              </a:rPr>
              <a:t>«Культурный экспресс» </a:t>
            </a:r>
            <a:r>
              <a:rPr lang="ru-RU" sz="1600" dirty="0">
                <a:latin typeface="Times New Roman" pitchFamily="18" charset="0"/>
                <a:cs typeface="Times New Roman" pitchFamily="18" charset="0"/>
              </a:rPr>
              <a:t>– создание равных условий доступа к культурным мероприятиям для всех жителей области, предлагается проводить театральные постановки, концерты, фольклорные программы, </a:t>
            </a:r>
            <a:r>
              <a:rPr lang="ru-RU" sz="1600" dirty="0" err="1">
                <a:latin typeface="Times New Roman" pitchFamily="18" charset="0"/>
                <a:cs typeface="Times New Roman" pitchFamily="18" charset="0"/>
              </a:rPr>
              <a:t>киноакции</a:t>
            </a:r>
            <a:r>
              <a:rPr lang="ru-RU" sz="1600" dirty="0">
                <a:latin typeface="Times New Roman" pitchFamily="18" charset="0"/>
                <a:cs typeface="Times New Roman" pitchFamily="18" charset="0"/>
              </a:rPr>
              <a:t> в отдаленных от областного центра малых городах, селах и поселках;</a:t>
            </a:r>
          </a:p>
          <a:p>
            <a:pPr indent="456175" algn="just"/>
            <a:r>
              <a:rPr lang="ru-RU" sz="1600" dirty="0">
                <a:latin typeface="Times New Roman" pitchFamily="18" charset="0"/>
                <a:cs typeface="Times New Roman" pitchFamily="18" charset="0"/>
              </a:rPr>
              <a:t>Дан старт новым проектам.</a:t>
            </a:r>
          </a:p>
          <a:p>
            <a:pPr indent="456175" algn="just"/>
            <a:r>
              <a:rPr lang="ru-RU" sz="1600" b="1" dirty="0">
                <a:latin typeface="Times New Roman" pitchFamily="18" charset="0"/>
                <a:cs typeface="Times New Roman" pitchFamily="18" charset="0"/>
              </a:rPr>
              <a:t>«Культура рядом» </a:t>
            </a:r>
            <a:r>
              <a:rPr lang="ru-RU" sz="1600" dirty="0">
                <a:latin typeface="Times New Roman" pitchFamily="18" charset="0"/>
                <a:cs typeface="Times New Roman" pitchFamily="18" charset="0"/>
              </a:rPr>
              <a:t>– бесплатное посещение всех музеев области на 1 рабочий день в месяц.</a:t>
            </a:r>
          </a:p>
          <a:p>
            <a:pPr indent="457041" algn="just"/>
            <a:r>
              <a:rPr lang="ru-RU" altLang="ru-RU" sz="1600" dirty="0">
                <a:latin typeface="Times New Roman" pitchFamily="18" charset="0"/>
                <a:cs typeface="Times New Roman" pitchFamily="18" charset="0"/>
              </a:rPr>
              <a:t>15 мая 2019 года стартовал еще один проект </a:t>
            </a:r>
            <a:r>
              <a:rPr lang="ru-RU" sz="1600" dirty="0">
                <a:latin typeface="Times New Roman" pitchFamily="18" charset="0"/>
                <a:cs typeface="Times New Roman" pitchFamily="18" charset="0"/>
              </a:rPr>
              <a:t>– </a:t>
            </a:r>
            <a:r>
              <a:rPr lang="ru-RU" altLang="ru-RU" sz="1600" b="1" dirty="0">
                <a:latin typeface="Times New Roman" pitchFamily="18" charset="0"/>
                <a:cs typeface="Times New Roman" pitchFamily="18" charset="0"/>
              </a:rPr>
              <a:t>«В первый раз в первый класс»</a:t>
            </a:r>
            <a:r>
              <a:rPr lang="ru-RU" altLang="ru-RU" sz="1600" dirty="0">
                <a:latin typeface="Times New Roman" pitchFamily="18" charset="0"/>
                <a:cs typeface="Times New Roman" pitchFamily="18" charset="0"/>
              </a:rPr>
              <a:t>. </a:t>
            </a:r>
            <a:r>
              <a:rPr lang="ru-RU" sz="1600" dirty="0">
                <a:latin typeface="Times New Roman" pitchFamily="18" charset="0"/>
                <a:cs typeface="Times New Roman" pitchFamily="18" charset="0"/>
              </a:rPr>
              <a:t>Выпускникам детских садов – будущим первоклассникам вручены подарочные наборы со школьными принадлежностями. Из областного бюджета на эти цели направлено 16,9 </a:t>
            </a:r>
            <a:r>
              <a:rPr lang="ru-RU" sz="1600" dirty="0" err="1">
                <a:latin typeface="Times New Roman" pitchFamily="18" charset="0"/>
                <a:cs typeface="Times New Roman" pitchFamily="18" charset="0"/>
              </a:rPr>
              <a:t>млн.рублей</a:t>
            </a:r>
            <a:r>
              <a:rPr lang="ru-RU" sz="1600" dirty="0">
                <a:latin typeface="Times New Roman" pitchFamily="18" charset="0"/>
                <a:cs typeface="Times New Roman" pitchFamily="18" charset="0"/>
              </a:rPr>
              <a:t> (15685 наборов, стоимость одного – 1076 рублей).</a:t>
            </a:r>
          </a:p>
          <a:p>
            <a:pPr indent="457041" algn="just"/>
            <a:r>
              <a:rPr lang="ru-RU" altLang="ru-RU" sz="1600" dirty="0">
                <a:latin typeface="Times New Roman" pitchFamily="18" charset="0"/>
                <a:cs typeface="Times New Roman" pitchFamily="18" charset="0"/>
              </a:rPr>
              <a:t>С 1 июня запущена программа </a:t>
            </a:r>
            <a:r>
              <a:rPr lang="ru-RU" altLang="ru-RU" sz="1600" b="1" dirty="0">
                <a:latin typeface="Times New Roman" pitchFamily="18" charset="0"/>
                <a:cs typeface="Times New Roman" pitchFamily="18" charset="0"/>
              </a:rPr>
              <a:t>«С днем рождения, малыш»</a:t>
            </a:r>
            <a:r>
              <a:rPr lang="ru-RU" altLang="ru-RU" sz="1600" dirty="0">
                <a:latin typeface="Times New Roman" pitchFamily="18" charset="0"/>
                <a:cs typeface="Times New Roman" pitchFamily="18" charset="0"/>
              </a:rPr>
              <a:t>. </a:t>
            </a:r>
            <a:r>
              <a:rPr lang="ru-RU" sz="1600" dirty="0">
                <a:latin typeface="Times New Roman" pitchFamily="18" charset="0"/>
                <a:cs typeface="Times New Roman" pitchFamily="18" charset="0"/>
              </a:rPr>
              <a:t>В рамках нее родители, у которых родились дети, получат подарочные наборы детских принадлежностей. В областном бюджете на эти цели запланировано 35,0 млн.рублей (7000 наборов, стоимость одного – 5000 рублей). На 20 августа 2019 года подарочные наборы получили 2350 новорожденных.</a:t>
            </a:r>
          </a:p>
        </p:txBody>
      </p:sp>
      <p:sp>
        <p:nvSpPr>
          <p:cNvPr id="4" name="Номер слайда 3"/>
          <p:cNvSpPr>
            <a:spLocks noGrp="1"/>
          </p:cNvSpPr>
          <p:nvPr>
            <p:ph type="sldNum" sz="quarter" idx="10"/>
          </p:nvPr>
        </p:nvSpPr>
        <p:spPr/>
        <p:txBody>
          <a:bodyPr/>
          <a:lstStyle/>
          <a:p>
            <a:fld id="{BB9088FA-2965-40C1-9716-56DC65581829}" type="slidenum">
              <a:rPr lang="ru-RU" smtClean="0"/>
              <a:pPr/>
              <a:t>15</a:t>
            </a:fld>
            <a:endParaRPr lang="ru-RU"/>
          </a:p>
        </p:txBody>
      </p:sp>
    </p:spTree>
    <p:extLst>
      <p:ext uri="{BB962C8B-B14F-4D97-AF65-F5344CB8AC3E}">
        <p14:creationId xmlns:p14="http://schemas.microsoft.com/office/powerpoint/2010/main" xmlns="" val="11101989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804988" y="195263"/>
            <a:ext cx="3394075" cy="2546350"/>
          </a:xfrm>
        </p:spPr>
      </p:sp>
      <p:sp>
        <p:nvSpPr>
          <p:cNvPr id="3" name="Заметки 2"/>
          <p:cNvSpPr>
            <a:spLocks noGrp="1"/>
          </p:cNvSpPr>
          <p:nvPr>
            <p:ph type="body" idx="1"/>
          </p:nvPr>
        </p:nvSpPr>
        <p:spPr>
          <a:xfrm>
            <a:off x="230487" y="2803875"/>
            <a:ext cx="6408712" cy="7124353"/>
          </a:xfrm>
        </p:spPr>
        <p:txBody>
          <a:bodyPr/>
          <a:lstStyle/>
          <a:p>
            <a:pPr indent="457041" algn="just"/>
            <a:r>
              <a:rPr lang="ru-RU" sz="1600" dirty="0">
                <a:latin typeface="Times New Roman" pitchFamily="18" charset="0"/>
                <a:cs typeface="Times New Roman" pitchFamily="18" charset="0"/>
              </a:rPr>
              <a:t>Социальные инициативы, к реализации которых мы приступили с начала 2019 года, направлены на повышение благосостояния вологжан:</a:t>
            </a:r>
          </a:p>
          <a:p>
            <a:pPr indent="457041" algn="just">
              <a:buFont typeface="Arial" pitchFamily="34" charset="0"/>
              <a:buChar char="•"/>
            </a:pPr>
            <a:r>
              <a:rPr lang="ru-RU" sz="1600" dirty="0">
                <a:latin typeface="Times New Roman" pitchFamily="18" charset="0"/>
                <a:cs typeface="Times New Roman" pitchFamily="18" charset="0"/>
              </a:rPr>
              <a:t>на 20% увеличена заработная плата работникам бюджетной сферы, не вошедшим в указы Президента Российской Федерации от 7 мая 2012 года: библиотекарям образовательных организаций, социальным педагогам, специалистам по социальной работе, психологам, лаборантам, тренерам, младшим воспитателям, логопедам, методистам;</a:t>
            </a:r>
          </a:p>
          <a:p>
            <a:pPr indent="457041" algn="just">
              <a:buFont typeface="Arial" pitchFamily="34" charset="0"/>
              <a:buChar char="•"/>
            </a:pPr>
            <a:r>
              <a:rPr lang="ru-RU" sz="1600" dirty="0">
                <a:latin typeface="Times New Roman" pitchFamily="18" charset="0"/>
                <a:cs typeface="Times New Roman" pitchFamily="18" charset="0"/>
              </a:rPr>
              <a:t>в два раза увеличен размер ежемесячной денежной выплаты (ЕДВ) ветеранам труда, военной службы, детям войны, труженикам тыла и реабилитированным гражданам – с 750 до 1500 рублей (для индексации мы применили индекс инфляции с 2005 года, и по нашему анализу ни в одном субъекте Северо-Запада выплаты не были настолько увеличены);</a:t>
            </a:r>
          </a:p>
          <a:p>
            <a:pPr indent="457041" algn="just">
              <a:buFont typeface="Arial" pitchFamily="34" charset="0"/>
              <a:buChar char="•"/>
            </a:pPr>
            <a:r>
              <a:rPr lang="ru-RU" sz="1600" dirty="0">
                <a:latin typeface="Times New Roman" pitchFamily="18" charset="0"/>
                <a:cs typeface="Times New Roman" pitchFamily="18" charset="0"/>
              </a:rPr>
              <a:t>в 2 раза увеличен размер стипендии студентам среднего профессионального образования – с 436 до 1000 рублей;</a:t>
            </a:r>
          </a:p>
          <a:p>
            <a:pPr indent="457041" algn="just">
              <a:buFont typeface="Arial" pitchFamily="34" charset="0"/>
              <a:buChar char="•"/>
            </a:pPr>
            <a:r>
              <a:rPr lang="ru-RU" sz="1600" dirty="0">
                <a:latin typeface="Times New Roman" pitchFamily="18" charset="0"/>
                <a:cs typeface="Times New Roman" pitchFamily="18" charset="0"/>
              </a:rPr>
              <a:t>10,0 тыс. путевок в год для работников бюджетной сферы на санаторно-курортное лечение с оплатой 50% стоимости путевки за счет областного бюджета (первые две путевки вручены на Форуме женщин СЗФО 14 июня 2019 года);</a:t>
            </a:r>
            <a:endParaRPr lang="en-US" sz="1600" dirty="0">
              <a:latin typeface="Times New Roman" pitchFamily="18" charset="0"/>
              <a:cs typeface="Times New Roman" pitchFamily="18" charset="0"/>
            </a:endParaRPr>
          </a:p>
          <a:p>
            <a:pPr indent="457041" algn="just">
              <a:buFont typeface="Arial" pitchFamily="34" charset="0"/>
              <a:buChar char="•"/>
            </a:pPr>
            <a:r>
              <a:rPr lang="ru-RU" sz="1600" dirty="0">
                <a:latin typeface="Times New Roman" pitchFamily="18" charset="0"/>
                <a:cs typeface="Times New Roman" pitchFamily="18" charset="0"/>
              </a:rPr>
              <a:t>увеличен размер ежегодной денежной компенсации (ЕДК) на сжиженный газ ветеранам (с 500 до 1500 рублей) и многодетным семьям (с 133 до 1500 рублей);</a:t>
            </a:r>
          </a:p>
          <a:p>
            <a:pPr indent="457041" algn="just">
              <a:buFont typeface="Arial" pitchFamily="34" charset="0"/>
              <a:buChar char="•"/>
            </a:pPr>
            <a:r>
              <a:rPr lang="ru-RU" sz="1600" dirty="0">
                <a:latin typeface="Times New Roman" pitchFamily="18" charset="0"/>
                <a:cs typeface="Times New Roman" pitchFamily="18" charset="0"/>
              </a:rPr>
              <a:t>увеличен размер ежегодной денежной компенсации на приобретение твердого топлива (дрова) ветеранам (с 2000 до 5000 рублей), специалистам бюджетной сферы в сельской местности (с 4000 до 5000 рублей), многодетным семьям (с 1440 до 5000 рублей). </a:t>
            </a:r>
          </a:p>
        </p:txBody>
      </p:sp>
      <p:sp>
        <p:nvSpPr>
          <p:cNvPr id="4" name="Номер слайда 3"/>
          <p:cNvSpPr>
            <a:spLocks noGrp="1"/>
          </p:cNvSpPr>
          <p:nvPr>
            <p:ph type="sldNum" sz="quarter" idx="10"/>
          </p:nvPr>
        </p:nvSpPr>
        <p:spPr/>
        <p:txBody>
          <a:bodyPr/>
          <a:lstStyle/>
          <a:p>
            <a:fld id="{BB9088FA-2965-40C1-9716-56DC65581829}" type="slidenum">
              <a:rPr lang="ru-RU" smtClean="0"/>
              <a:pPr/>
              <a:t>16</a:t>
            </a:fld>
            <a:endParaRPr lang="ru-RU"/>
          </a:p>
        </p:txBody>
      </p:sp>
    </p:spTree>
    <p:extLst>
      <p:ext uri="{BB962C8B-B14F-4D97-AF65-F5344CB8AC3E}">
        <p14:creationId xmlns:p14="http://schemas.microsoft.com/office/powerpoint/2010/main" xmlns="" val="17757581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598613" y="284163"/>
            <a:ext cx="3949700" cy="2962275"/>
          </a:xfrm>
        </p:spPr>
      </p:sp>
      <p:sp>
        <p:nvSpPr>
          <p:cNvPr id="3" name="Заметки 2"/>
          <p:cNvSpPr>
            <a:spLocks noGrp="1"/>
          </p:cNvSpPr>
          <p:nvPr>
            <p:ph type="body" idx="1"/>
          </p:nvPr>
        </p:nvSpPr>
        <p:spPr>
          <a:xfrm>
            <a:off x="302496" y="3307928"/>
            <a:ext cx="6236827" cy="6816308"/>
          </a:xfrm>
        </p:spPr>
        <p:txBody>
          <a:bodyPr/>
          <a:lstStyle/>
          <a:p>
            <a:pPr indent="457041" algn="just"/>
            <a:r>
              <a:rPr lang="ru-RU" sz="1700" dirty="0">
                <a:latin typeface="Times New Roman" pitchFamily="18" charset="0"/>
                <a:cs typeface="Times New Roman" pitchFamily="18" charset="0"/>
              </a:rPr>
              <a:t>Правительством области приняты дополнительные социальные решения в целях оказания поддержки населению области:</a:t>
            </a:r>
          </a:p>
          <a:p>
            <a:pPr indent="457041" algn="just"/>
            <a:r>
              <a:rPr lang="ru-RU" sz="1700" dirty="0">
                <a:latin typeface="Times New Roman" pitchFamily="18" charset="0"/>
                <a:cs typeface="Times New Roman" pitchFamily="18" charset="0"/>
              </a:rPr>
              <a:t>Во-первых, обеспечение ежегодной денежной выплаты на приобретение одежды, обуви, школьных принадлежностей для идущих в 1-й класс детей-сирот и детей, оставшихся без попечения родителей, в сумме 3000 рублей.</a:t>
            </a:r>
          </a:p>
          <a:p>
            <a:pPr indent="457041" algn="just"/>
            <a:r>
              <a:rPr lang="ru-RU" sz="1700" dirty="0">
                <a:latin typeface="Times New Roman" pitchFamily="18" charset="0"/>
                <a:cs typeface="Times New Roman" pitchFamily="18" charset="0"/>
              </a:rPr>
              <a:t>Во-вторых, увеличение стоимости питания школьников из малоимущих, многодетных семей и детей, стоящих на учете в противотуберкулезном диспансере, с 35 рублей до 50 рублей в день.</a:t>
            </a:r>
          </a:p>
          <a:p>
            <a:pPr indent="457041" algn="just"/>
            <a:r>
              <a:rPr lang="ru-RU" sz="1700" dirty="0">
                <a:latin typeface="Times New Roman" pitchFamily="18" charset="0"/>
                <a:cs typeface="Times New Roman" pitchFamily="18" charset="0"/>
              </a:rPr>
              <a:t>В-третьих, расширение с 1 июля 2019 года действия программы по льготному ипотечному кредитованию и предоставление льготной ипотеки по ставке, сниженной на 3 %, на весь период кредитования:</a:t>
            </a:r>
          </a:p>
          <a:p>
            <a:pPr marL="285650" indent="285650" algn="just">
              <a:buFont typeface="Arial" panose="020B0604020202020204" pitchFamily="34" charset="0"/>
              <a:buChar char="•"/>
            </a:pPr>
            <a:r>
              <a:rPr lang="ru-RU" sz="1700" dirty="0">
                <a:latin typeface="Times New Roman" pitchFamily="18" charset="0"/>
                <a:cs typeface="Times New Roman" pitchFamily="18" charset="0"/>
              </a:rPr>
              <a:t>при покупке жилья на первичном и вторичном рынке семьям, у которых родились первые дети в период, начиная с 1 января 2018 года по 31 декабря 2022 года;</a:t>
            </a:r>
          </a:p>
          <a:p>
            <a:pPr marL="285650" indent="285650" algn="just">
              <a:buFont typeface="Arial" panose="020B0604020202020204" pitchFamily="34" charset="0"/>
              <a:buChar char="•"/>
            </a:pPr>
            <a:r>
              <a:rPr lang="ru-RU" sz="1700" dirty="0">
                <a:latin typeface="Times New Roman" pitchFamily="18" charset="0"/>
                <a:cs typeface="Times New Roman" pitchFamily="18" charset="0"/>
              </a:rPr>
              <a:t>при покупке жилья на вторичном рынке, семьям, у которых родились 2-е, 3-е и последующие дети в период, начиная с 1 января 2018 года по 31 декабря 2022 года. На данные цели в областном бюджете предусмотрено 51,4 млн. рублей ежегодно.</a:t>
            </a:r>
          </a:p>
        </p:txBody>
      </p:sp>
      <p:sp>
        <p:nvSpPr>
          <p:cNvPr id="4" name="Номер слайда 3"/>
          <p:cNvSpPr>
            <a:spLocks noGrp="1"/>
          </p:cNvSpPr>
          <p:nvPr>
            <p:ph type="sldNum" sz="quarter" idx="10"/>
          </p:nvPr>
        </p:nvSpPr>
        <p:spPr/>
        <p:txBody>
          <a:bodyPr/>
          <a:lstStyle/>
          <a:p>
            <a:fld id="{BB9088FA-2965-40C1-9716-56DC65581829}" type="slidenum">
              <a:rPr lang="ru-RU" smtClean="0"/>
              <a:pPr/>
              <a:t>17</a:t>
            </a:fld>
            <a:endParaRPr lang="ru-RU"/>
          </a:p>
        </p:txBody>
      </p:sp>
    </p:spTree>
    <p:extLst>
      <p:ext uri="{BB962C8B-B14F-4D97-AF65-F5344CB8AC3E}">
        <p14:creationId xmlns:p14="http://schemas.microsoft.com/office/powerpoint/2010/main" xmlns="" val="22406595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a:xfrm>
            <a:off x="518519" y="4715910"/>
            <a:ext cx="5688631" cy="4467701"/>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09" tIns="45705" rIns="91409" bIns="45705" numCol="1" rtlCol="0" anchor="t" anchorCtr="0" compatLnSpc="1">
            <a:prstTxWarp prst="textNoShape">
              <a:avLst/>
            </a:prstTxWarp>
          </a:bodyPr>
          <a:lstStyle/>
          <a:p>
            <a:pPr indent="457041" algn="just"/>
            <a:r>
              <a:rPr lang="ru-RU" sz="1800" dirty="0">
                <a:latin typeface="Times New Roman" pitchFamily="18" charset="0"/>
                <a:cs typeface="Times New Roman" pitchFamily="18" charset="0"/>
              </a:rPr>
              <a:t>Благодаря реализованным за последние годы мерам обеспечены условия для устойчивого экономического развития. Сегодня у нас появилась возможность решать копившиеся годами проблемы. Наша задача – делать то, что нужно людям. Уверена, что набранный темп будет только увеличиваться на благо процветания Вологодской области.</a:t>
            </a:r>
          </a:p>
        </p:txBody>
      </p:sp>
      <p:sp>
        <p:nvSpPr>
          <p:cNvPr id="4" name="Номер слайда 3"/>
          <p:cNvSpPr>
            <a:spLocks noGrp="1"/>
          </p:cNvSpPr>
          <p:nvPr>
            <p:ph type="sldNum" sz="quarter" idx="10"/>
          </p:nvPr>
        </p:nvSpPr>
        <p:spPr/>
        <p:txBody>
          <a:bodyPr/>
          <a:lstStyle/>
          <a:p>
            <a:fld id="{BB9088FA-2965-40C1-9716-56DC65581829}" type="slidenum">
              <a:rPr lang="ru-RU" smtClean="0"/>
              <a:pPr/>
              <a:t>18</a:t>
            </a:fld>
            <a:endParaRPr lang="ru-RU"/>
          </a:p>
        </p:txBody>
      </p:sp>
    </p:spTree>
    <p:extLst>
      <p:ext uri="{BB962C8B-B14F-4D97-AF65-F5344CB8AC3E}">
        <p14:creationId xmlns:p14="http://schemas.microsoft.com/office/powerpoint/2010/main" xmlns="" val="19300558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598613" y="211138"/>
            <a:ext cx="3854450" cy="2890837"/>
          </a:xfrm>
        </p:spPr>
      </p:sp>
      <p:sp>
        <p:nvSpPr>
          <p:cNvPr id="3" name="Заметки 2"/>
          <p:cNvSpPr>
            <a:spLocks noGrp="1"/>
          </p:cNvSpPr>
          <p:nvPr>
            <p:ph type="body" idx="1"/>
          </p:nvPr>
        </p:nvSpPr>
        <p:spPr>
          <a:xfrm>
            <a:off x="518517" y="3235923"/>
            <a:ext cx="5877420" cy="6575581"/>
          </a:xfrm>
        </p:spPr>
        <p:txBody>
          <a:bodyPr/>
          <a:lstStyle/>
          <a:p>
            <a:pPr indent="457041" algn="just"/>
            <a:r>
              <a:rPr lang="ru-RU" sz="1500" dirty="0">
                <a:latin typeface="Times New Roman" panose="02020603050405020304" pitchFamily="18" charset="0"/>
                <a:cs typeface="Times New Roman" pitchFamily="18" charset="0"/>
              </a:rPr>
              <a:t>Последние 7 лет экономика области стабильно развивается.  </a:t>
            </a:r>
          </a:p>
          <a:p>
            <a:pPr indent="457041" algn="just"/>
            <a:r>
              <a:rPr lang="ru-RU" sz="1500" dirty="0">
                <a:latin typeface="Times New Roman" panose="02020603050405020304" pitchFamily="18" charset="0"/>
                <a:cs typeface="Times New Roman" pitchFamily="18" charset="0"/>
              </a:rPr>
              <a:t>По итогам 2018 года ВРП превысил полтриллиона рублей, объем инвестиций возрос на 30%. Промышленное производство в 2018 году по сравнению с 2011 годом выросло на 18,1% (в среднем по РФ: +12,5%)</a:t>
            </a:r>
          </a:p>
          <a:p>
            <a:pPr indent="457041" algn="just"/>
            <a:r>
              <a:rPr lang="ru-RU" sz="1500" dirty="0">
                <a:latin typeface="Times New Roman" panose="02020603050405020304" pitchFamily="18" charset="0"/>
                <a:cs typeface="Times New Roman" pitchFamily="18" charset="0"/>
              </a:rPr>
              <a:t>По объему отгруженной продукции на 1 жителя Вологодская область находится на 18 месте среди субъектов РФ, по размеру инвестиций в основной капитал – на 20 месте.  </a:t>
            </a:r>
          </a:p>
          <a:p>
            <a:pPr indent="457041" algn="just" defTabSz="914081">
              <a:defRPr/>
            </a:pPr>
            <a:r>
              <a:rPr lang="ru-RU" sz="1500" dirty="0">
                <a:latin typeface="Times New Roman" panose="02020603050405020304" pitchFamily="18" charset="0"/>
                <a:cs typeface="Times New Roman" pitchFamily="18" charset="0"/>
              </a:rPr>
              <a:t>Удалось улучшить состояние дорожной сети. </a:t>
            </a:r>
            <a:r>
              <a:rPr lang="ru-RU" sz="1500" dirty="0">
                <a:latin typeface="Times New Roman" panose="02020603050405020304" pitchFamily="18" charset="0"/>
                <a:ea typeface="Calibri"/>
                <a:cs typeface="Times New Roman" panose="02020603050405020304" pitchFamily="18" charset="0"/>
              </a:rPr>
              <a:t>Доля региональных дорог в нормативном состоянии в 2018 году составила 32,3%, что в 5 раза больше чем в 2011 году.</a:t>
            </a:r>
            <a:endParaRPr lang="en-US" sz="1500" dirty="0">
              <a:latin typeface="Times New Roman" panose="02020603050405020304" pitchFamily="18" charset="0"/>
              <a:ea typeface="Calibri"/>
              <a:cs typeface="Times New Roman" panose="02020603050405020304" pitchFamily="18" charset="0"/>
            </a:endParaRPr>
          </a:p>
          <a:p>
            <a:pPr indent="457041" algn="just" defTabSz="914081">
              <a:defRPr/>
            </a:pPr>
            <a:r>
              <a:rPr lang="ru-RU" sz="1500" dirty="0">
                <a:latin typeface="Times New Roman" pitchFamily="18" charset="0"/>
                <a:cs typeface="Times New Roman" pitchFamily="18" charset="0"/>
              </a:rPr>
              <a:t>В постоянном режиме успешно реализуются на территории региона инфраструктурные проекты в дорожной, газовой и энергетической сферах, ведется жилищное строительство, реализуются инвестиционные проекты в промышленности и сельском хозяйстве.</a:t>
            </a:r>
            <a:endParaRPr lang="en-US" sz="1500" dirty="0">
              <a:latin typeface="Times New Roman" pitchFamily="18" charset="0"/>
              <a:cs typeface="Times New Roman" pitchFamily="18" charset="0"/>
            </a:endParaRPr>
          </a:p>
          <a:p>
            <a:pPr indent="456175" algn="just"/>
            <a:r>
              <a:rPr lang="ru-RU" sz="1500" dirty="0">
                <a:latin typeface="Times New Roman" pitchFamily="18" charset="0"/>
                <a:cs typeface="Times New Roman" pitchFamily="18" charset="0"/>
              </a:rPr>
              <a:t>Промышленное производство в 2018 году по сравнению с 2011 годом выросло на 18,1% (в среднем по РФ: +12,5%),.</a:t>
            </a:r>
          </a:p>
          <a:p>
            <a:pPr indent="456175" algn="just"/>
            <a:r>
              <a:rPr lang="ru-RU" sz="1500" dirty="0">
                <a:latin typeface="Times New Roman" pitchFamily="18" charset="0"/>
                <a:cs typeface="Times New Roman" pitchFamily="18" charset="0"/>
              </a:rPr>
              <a:t>Последние 7 лет говорят об опережающем росте в альтернативных, важных для региона промышленных секторах экономики, помимо металлургии. При росте в металлургии – на 9,2% (2018 год к 2011 году), прирост в производстве бумаги и бумажных изделий составил 75,6%, химическом производстве – 63,2%, обработке древесины – 32,2%, производстве электроэнергии – 19,7%. </a:t>
            </a:r>
          </a:p>
          <a:p>
            <a:pPr indent="456175" algn="just"/>
            <a:r>
              <a:rPr lang="ru-RU" sz="1500" dirty="0">
                <a:latin typeface="Times New Roman" pitchFamily="18" charset="0"/>
                <a:cs typeface="Times New Roman" pitchFamily="18" charset="0"/>
              </a:rPr>
              <a:t>На высоком уровне поддерживается инвестиционная активность, в том числе благодаря постоянно проводимой работе по поддержанию конкурентоспособности регионального инвестиционного законодательства. </a:t>
            </a:r>
          </a:p>
          <a:p>
            <a:pPr indent="457041" algn="just" defTabSz="914081">
              <a:defRPr/>
            </a:pPr>
            <a:endParaRPr lang="en-US" sz="1800" dirty="0">
              <a:latin typeface="Times New Roman" pitchFamily="18" charset="0"/>
              <a:cs typeface="Times New Roman" pitchFamily="18" charset="0"/>
            </a:endParaRPr>
          </a:p>
          <a:p>
            <a:pPr indent="457041" algn="just" defTabSz="914081">
              <a:defRPr/>
            </a:pPr>
            <a:endParaRPr lang="en-US" sz="1800" dirty="0">
              <a:latin typeface="Times New Roman" pitchFamily="18" charset="0"/>
              <a:cs typeface="Times New Roman" pitchFamily="18" charset="0"/>
            </a:endParaRPr>
          </a:p>
          <a:p>
            <a:pPr indent="457041" algn="just" defTabSz="914081">
              <a:defRPr/>
            </a:pPr>
            <a:endParaRPr lang="ru-RU" sz="1800" dirty="0">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fld id="{BB9088FA-2965-40C1-9716-56DC65581829}" type="slidenum">
              <a:rPr lang="ru-RU" smtClean="0"/>
              <a:pPr/>
              <a:t>2</a:t>
            </a:fld>
            <a:endParaRPr lang="ru-RU"/>
          </a:p>
        </p:txBody>
      </p:sp>
    </p:spTree>
    <p:extLst>
      <p:ext uri="{BB962C8B-B14F-4D97-AF65-F5344CB8AC3E}">
        <p14:creationId xmlns:p14="http://schemas.microsoft.com/office/powerpoint/2010/main" xmlns="" val="28960929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a:xfrm>
            <a:off x="401105" y="4573194"/>
            <a:ext cx="5995466" cy="4610414"/>
          </a:xfrm>
        </p:spPr>
        <p:txBody>
          <a:bodyPr vert="horz" lIns="91409" tIns="45705" rIns="91409" bIns="45705" rtlCol="0"/>
          <a:lstStyle/>
          <a:p>
            <a:pPr indent="457041" algn="just"/>
            <a:r>
              <a:rPr lang="ru-RU" sz="1800" dirty="0">
                <a:latin typeface="Times New Roman" pitchFamily="18" charset="0"/>
                <a:cs typeface="Times New Roman" pitchFamily="18" charset="0"/>
              </a:rPr>
              <a:t>За 7 лет мы достигли значительных успехов практически во всех сферах – как в экономической, так и в социальной.</a:t>
            </a:r>
            <a:r>
              <a:rPr lang="en-US" sz="1800" dirty="0">
                <a:latin typeface="Times New Roman" pitchFamily="18" charset="0"/>
                <a:cs typeface="Times New Roman" pitchFamily="18" charset="0"/>
              </a:rPr>
              <a:t> </a:t>
            </a:r>
          </a:p>
          <a:p>
            <a:pPr indent="457041" algn="just" defTabSz="914081">
              <a:defRPr/>
            </a:pPr>
            <a:r>
              <a:rPr lang="ru-RU" sz="1800" dirty="0">
                <a:latin typeface="Times New Roman" pitchFamily="18" charset="0"/>
                <a:cs typeface="Times New Roman" pitchFamily="18" charset="0"/>
              </a:rPr>
              <a:t>Растет заработная плата.  На 3 года увеличилась продолжительность жизни. Практически удвоилось число многодетных семей. Люди активнее стали заниматься спортом. Мы постараемся создать такие условия, чтобы эти и другие показатели только улучшались.</a:t>
            </a:r>
          </a:p>
          <a:p>
            <a:pPr indent="457041" algn="just"/>
            <a:endParaRPr lang="ru-RU" sz="1800" dirty="0">
              <a:latin typeface="Times New Roman" pitchFamily="18" charset="0"/>
              <a:cs typeface="Times New Roman" pitchFamily="18" charset="0"/>
            </a:endParaRPr>
          </a:p>
          <a:p>
            <a:pPr indent="457041" algn="just"/>
            <a:endParaRPr lang="ru-RU" sz="1800" dirty="0">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fld id="{BB9088FA-2965-40C1-9716-56DC65581829}" type="slidenum">
              <a:rPr lang="ru-RU" smtClean="0"/>
              <a:pPr/>
              <a:t>3</a:t>
            </a:fld>
            <a:endParaRPr lang="ru-RU"/>
          </a:p>
        </p:txBody>
      </p:sp>
    </p:spTree>
    <p:extLst>
      <p:ext uri="{BB962C8B-B14F-4D97-AF65-F5344CB8AC3E}">
        <p14:creationId xmlns:p14="http://schemas.microsoft.com/office/powerpoint/2010/main" xmlns="" val="12272052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47738" y="498475"/>
            <a:ext cx="4965700" cy="3724275"/>
          </a:xfrm>
        </p:spPr>
      </p:sp>
      <p:sp>
        <p:nvSpPr>
          <p:cNvPr id="3" name="Заметки 2"/>
          <p:cNvSpPr>
            <a:spLocks noGrp="1"/>
          </p:cNvSpPr>
          <p:nvPr>
            <p:ph type="body" idx="1"/>
          </p:nvPr>
        </p:nvSpPr>
        <p:spPr>
          <a:xfrm>
            <a:off x="401105" y="4316043"/>
            <a:ext cx="5859552" cy="4948175"/>
          </a:xfrm>
        </p:spPr>
        <p:txBody>
          <a:bodyPr vert="horz" lIns="91409" tIns="45705" rIns="91409" bIns="45705" rtlCol="0"/>
          <a:lstStyle/>
          <a:p>
            <a:pPr indent="457041" algn="just" defTabSz="914081">
              <a:lnSpc>
                <a:spcPct val="110000"/>
              </a:lnSpc>
              <a:spcBef>
                <a:spcPct val="0"/>
              </a:spcBef>
              <a:defRPr/>
            </a:pPr>
            <a:r>
              <a:rPr lang="ru-RU" sz="1800" dirty="0">
                <a:latin typeface="Times New Roman" pitchFamily="18" charset="0"/>
                <a:cs typeface="Times New Roman" pitchFamily="18" charset="0"/>
              </a:rPr>
              <a:t>В целом текущую социально-экономическую ситуацию в регионе можно охарактеризовать как стабильную. Сегодня мы можем говорить о том, что преодолены последствия негативных глобальных кризисных явлений 2008 и 2014 годов.</a:t>
            </a:r>
          </a:p>
          <a:p>
            <a:pPr indent="457041" algn="just" defTabSz="914081">
              <a:lnSpc>
                <a:spcPct val="110000"/>
              </a:lnSpc>
              <a:spcBef>
                <a:spcPct val="0"/>
              </a:spcBef>
              <a:defRPr/>
            </a:pPr>
            <a:r>
              <a:rPr lang="ru-RU" altLang="ru-RU" sz="1800" dirty="0">
                <a:latin typeface="Times New Roman" pitchFamily="18" charset="0"/>
                <a:cs typeface="Times New Roman" pitchFamily="18" charset="0"/>
              </a:rPr>
              <a:t>В 2018 году доходы бюджета области достигли рекордного объема и составили 89,5 млрд. рублей, что выше уровня 2008 года в 1,8 раза. Мы ставим перед собой задачу увеличить доходную базу бюджета области до 100 </a:t>
            </a:r>
            <a:r>
              <a:rPr lang="ru-RU" altLang="ru-RU" sz="1800" dirty="0" err="1">
                <a:latin typeface="Times New Roman" pitchFamily="18" charset="0"/>
                <a:cs typeface="Times New Roman" pitchFamily="18" charset="0"/>
              </a:rPr>
              <a:t>млрд.рублей</a:t>
            </a:r>
            <a:r>
              <a:rPr lang="ru-RU" altLang="ru-RU" sz="1800" dirty="0">
                <a:latin typeface="Times New Roman" pitchFamily="18" charset="0"/>
                <a:cs typeface="Times New Roman" pitchFamily="18" charset="0"/>
              </a:rPr>
              <a:t>.</a:t>
            </a:r>
          </a:p>
          <a:p>
            <a:pPr indent="457041" algn="just" defTabSz="914081">
              <a:lnSpc>
                <a:spcPct val="110000"/>
              </a:lnSpc>
              <a:spcBef>
                <a:spcPct val="0"/>
              </a:spcBef>
              <a:defRPr/>
            </a:pPr>
            <a:r>
              <a:rPr lang="ru-RU" altLang="ru-RU" sz="1800" dirty="0">
                <a:latin typeface="Times New Roman" pitchFamily="18" charset="0"/>
                <a:cs typeface="Times New Roman" pitchFamily="18" charset="0"/>
              </a:rPr>
              <a:t>Профицит консолидированного бюджета составил практически 15 </a:t>
            </a:r>
            <a:r>
              <a:rPr lang="ru-RU" altLang="ru-RU" sz="1800" dirty="0" err="1">
                <a:latin typeface="Times New Roman" pitchFamily="18" charset="0"/>
                <a:cs typeface="Times New Roman" pitchFamily="18" charset="0"/>
              </a:rPr>
              <a:t>млрд.рублей</a:t>
            </a:r>
            <a:r>
              <a:rPr lang="ru-RU" altLang="ru-RU" sz="1800" dirty="0">
                <a:latin typeface="Times New Roman" pitchFamily="18" charset="0"/>
                <a:cs typeface="Times New Roman" pitchFamily="18" charset="0"/>
              </a:rPr>
              <a:t>, которые в этом году используются как источник финансирования расходов капитального характера.</a:t>
            </a:r>
          </a:p>
        </p:txBody>
      </p:sp>
      <p:sp>
        <p:nvSpPr>
          <p:cNvPr id="4" name="Номер слайда 3"/>
          <p:cNvSpPr>
            <a:spLocks noGrp="1"/>
          </p:cNvSpPr>
          <p:nvPr>
            <p:ph type="sldNum" sz="quarter" idx="10"/>
          </p:nvPr>
        </p:nvSpPr>
        <p:spPr/>
        <p:txBody>
          <a:bodyPr/>
          <a:lstStyle/>
          <a:p>
            <a:fld id="{BB9088FA-2965-40C1-9716-56DC65581829}" type="slidenum">
              <a:rPr lang="ru-RU" smtClean="0"/>
              <a:pPr/>
              <a:t>4</a:t>
            </a:fld>
            <a:endParaRPr lang="ru-RU"/>
          </a:p>
        </p:txBody>
      </p:sp>
    </p:spTree>
    <p:extLst>
      <p:ext uri="{BB962C8B-B14F-4D97-AF65-F5344CB8AC3E}">
        <p14:creationId xmlns:p14="http://schemas.microsoft.com/office/powerpoint/2010/main" xmlns="" val="32184548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49325" y="355600"/>
            <a:ext cx="4962525" cy="3722688"/>
          </a:xfrm>
        </p:spPr>
      </p:sp>
      <p:sp>
        <p:nvSpPr>
          <p:cNvPr id="3" name="Заметки 2"/>
          <p:cNvSpPr>
            <a:spLocks noGrp="1"/>
          </p:cNvSpPr>
          <p:nvPr>
            <p:ph type="body" idx="1"/>
          </p:nvPr>
        </p:nvSpPr>
        <p:spPr>
          <a:xfrm>
            <a:off x="543854" y="4316043"/>
            <a:ext cx="5709968" cy="4948175"/>
          </a:xfrm>
        </p:spPr>
        <p:txBody>
          <a:bodyPr vert="horz" lIns="91409" tIns="45705" rIns="91409" bIns="45705" rtlCol="0"/>
          <a:lstStyle/>
          <a:p>
            <a:pPr indent="457041" algn="just">
              <a:lnSpc>
                <a:spcPct val="110000"/>
              </a:lnSpc>
              <a:spcBef>
                <a:spcPct val="0"/>
              </a:spcBef>
            </a:pPr>
            <a:r>
              <a:rPr lang="ru-RU" sz="1800" dirty="0">
                <a:latin typeface="Times New Roman" pitchFamily="18" charset="0"/>
                <a:cs typeface="Times New Roman" pitchFamily="18" charset="0"/>
              </a:rPr>
              <a:t>Благодаря росту доходной базы удалось решить проблему высокой долговой нагрузки.</a:t>
            </a:r>
            <a:endParaRPr lang="ru-RU" altLang="ru-RU" sz="1800" dirty="0">
              <a:latin typeface="Times New Roman" pitchFamily="18" charset="0"/>
              <a:cs typeface="Times New Roman" pitchFamily="18" charset="0"/>
            </a:endParaRPr>
          </a:p>
          <a:p>
            <a:pPr indent="457041" algn="just">
              <a:lnSpc>
                <a:spcPct val="110000"/>
              </a:lnSpc>
              <a:spcBef>
                <a:spcPct val="0"/>
              </a:spcBef>
            </a:pPr>
            <a:r>
              <a:rPr lang="ru-RU" altLang="ru-RU" sz="1800" dirty="0">
                <a:latin typeface="Times New Roman" pitchFamily="18" charset="0"/>
                <a:cs typeface="Times New Roman" pitchFamily="18" charset="0"/>
              </a:rPr>
              <a:t>За период 2015-2018 годов объем государственного долга снизился на 14,2 млрд. руб. (до 20,7 млрд. руб. на 1 января 2019 года) и составил треть от объема собственных доходов. По уровню государственного долга область улучшила рейтинговые позиции, переместившись с 81 места в Российской Федерации на 25.</a:t>
            </a:r>
          </a:p>
          <a:p>
            <a:pPr indent="457041" algn="just">
              <a:lnSpc>
                <a:spcPct val="110000"/>
              </a:lnSpc>
              <a:spcBef>
                <a:spcPct val="0"/>
              </a:spcBef>
            </a:pPr>
            <a:r>
              <a:rPr lang="ru-RU" altLang="ru-RU" sz="1800" dirty="0">
                <a:latin typeface="Times New Roman" pitchFamily="18" charset="0"/>
                <a:cs typeface="Times New Roman" pitchFamily="18" charset="0"/>
              </a:rPr>
              <a:t>1 июля этого года мы полностью погасили все банковские кредиты, которые еще три года назад составляли почти половину долгов области. </a:t>
            </a:r>
          </a:p>
          <a:p>
            <a:pPr indent="457041" algn="just">
              <a:lnSpc>
                <a:spcPct val="110000"/>
              </a:lnSpc>
              <a:spcBef>
                <a:spcPct val="0"/>
              </a:spcBef>
            </a:pPr>
            <a:r>
              <a:rPr lang="ru-RU" altLang="ru-RU" sz="1800" dirty="0">
                <a:latin typeface="Times New Roman" pitchFamily="18" charset="0"/>
                <a:cs typeface="Times New Roman" pitchFamily="18" charset="0"/>
              </a:rPr>
              <a:t>Бюджетные кредиты области предоставлены под комфортную ставку 0,1%, к тому же они реструктуризированы до 2024 года.</a:t>
            </a:r>
          </a:p>
        </p:txBody>
      </p:sp>
      <p:sp>
        <p:nvSpPr>
          <p:cNvPr id="4" name="Номер слайда 3"/>
          <p:cNvSpPr>
            <a:spLocks noGrp="1"/>
          </p:cNvSpPr>
          <p:nvPr>
            <p:ph type="sldNum" sz="quarter" idx="10"/>
          </p:nvPr>
        </p:nvSpPr>
        <p:spPr/>
        <p:txBody>
          <a:bodyPr/>
          <a:lstStyle/>
          <a:p>
            <a:fld id="{BB9088FA-2965-40C1-9716-56DC65581829}" type="slidenum">
              <a:rPr lang="ru-RU" smtClean="0"/>
              <a:pPr/>
              <a:t>5</a:t>
            </a:fld>
            <a:endParaRPr lang="ru-RU"/>
          </a:p>
        </p:txBody>
      </p:sp>
    </p:spTree>
    <p:extLst>
      <p:ext uri="{BB962C8B-B14F-4D97-AF65-F5344CB8AC3E}">
        <p14:creationId xmlns:p14="http://schemas.microsoft.com/office/powerpoint/2010/main" xmlns="" val="36295488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044575" y="430213"/>
            <a:ext cx="4960938" cy="3722687"/>
          </a:xfrm>
        </p:spPr>
      </p:sp>
      <p:sp>
        <p:nvSpPr>
          <p:cNvPr id="3" name="Заметки 2"/>
          <p:cNvSpPr>
            <a:spLocks noGrp="1"/>
          </p:cNvSpPr>
          <p:nvPr>
            <p:ph type="body" idx="1"/>
          </p:nvPr>
        </p:nvSpPr>
        <p:spPr>
          <a:xfrm>
            <a:off x="543857" y="4260460"/>
            <a:ext cx="5852717" cy="5316491"/>
          </a:xfrm>
        </p:spPr>
        <p:txBody>
          <a:bodyPr vert="horz" lIns="91409" tIns="45705" rIns="91409" bIns="45705" rtlCol="0"/>
          <a:lstStyle/>
          <a:p>
            <a:pPr indent="457041" algn="just"/>
            <a:r>
              <a:rPr lang="ru-RU" altLang="ru-RU" sz="1800" dirty="0">
                <a:latin typeface="Times New Roman" pitchFamily="18" charset="0"/>
                <a:cs typeface="Times New Roman" pitchFamily="18" charset="0"/>
              </a:rPr>
              <a:t>Проведенная работа по «разгрузке» регионального бюджета позволила нам перейти от бюджета «выживания» к бюджету «развития». </a:t>
            </a:r>
          </a:p>
          <a:p>
            <a:pPr indent="457041" algn="just"/>
            <a:r>
              <a:rPr lang="ru-RU" altLang="ru-RU" sz="1800" dirty="0">
                <a:latin typeface="Times New Roman" pitchFamily="18" charset="0"/>
                <a:cs typeface="Times New Roman" pitchFamily="18" charset="0"/>
              </a:rPr>
              <a:t>Его объем в 2019-2021 годах запланирован в сумме 54,0 млрд. рублей.</a:t>
            </a:r>
          </a:p>
          <a:p>
            <a:pPr indent="457041" algn="just"/>
            <a:r>
              <a:rPr lang="ru-RU" sz="1800" dirty="0">
                <a:latin typeface="Times New Roman" pitchFamily="18" charset="0"/>
                <a:cs typeface="Times New Roman" pitchFamily="18" charset="0"/>
              </a:rPr>
              <a:t>На развитие дорожной сети региона в трехлетнем периоде будет направлено 23 </a:t>
            </a:r>
            <a:r>
              <a:rPr lang="ru-RU" sz="1800" dirty="0" err="1">
                <a:latin typeface="Times New Roman" pitchFamily="18" charset="0"/>
                <a:cs typeface="Times New Roman" pitchFamily="18" charset="0"/>
              </a:rPr>
              <a:t>млрд.руб</a:t>
            </a:r>
            <a:r>
              <a:rPr lang="ru-RU" sz="1800" dirty="0">
                <a:latin typeface="Times New Roman" pitchFamily="18" charset="0"/>
                <a:cs typeface="Times New Roman" pitchFamily="18" charset="0"/>
              </a:rPr>
              <a:t>., на здравоохранение – 9 </a:t>
            </a:r>
            <a:r>
              <a:rPr lang="ru-RU" sz="1800" dirty="0" err="1">
                <a:latin typeface="Times New Roman" pitchFamily="18" charset="0"/>
                <a:cs typeface="Times New Roman" pitchFamily="18" charset="0"/>
              </a:rPr>
              <a:t>млрд.руб</a:t>
            </a:r>
            <a:r>
              <a:rPr lang="ru-RU" sz="1800" dirty="0">
                <a:latin typeface="Times New Roman" pitchFamily="18" charset="0"/>
                <a:cs typeface="Times New Roman" pitchFamily="18" charset="0"/>
              </a:rPr>
              <a:t>, на образование – 8 </a:t>
            </a:r>
            <a:r>
              <a:rPr lang="ru-RU" sz="1800" dirty="0" err="1">
                <a:latin typeface="Times New Roman" pitchFamily="18" charset="0"/>
                <a:cs typeface="Times New Roman" pitchFamily="18" charset="0"/>
              </a:rPr>
              <a:t>млрд.рублей</a:t>
            </a:r>
            <a:r>
              <a:rPr lang="ru-RU" sz="1800" dirty="0">
                <a:latin typeface="Times New Roman" pitchFamily="18" charset="0"/>
                <a:cs typeface="Times New Roman" pitchFamily="18" charset="0"/>
              </a:rPr>
              <a:t>.</a:t>
            </a:r>
          </a:p>
          <a:p>
            <a:pPr indent="457041" algn="just"/>
            <a:r>
              <a:rPr lang="ru-RU" altLang="ru-RU" sz="1800" dirty="0">
                <a:latin typeface="Times New Roman" pitchFamily="18" charset="0"/>
                <a:cs typeface="Times New Roman" pitchFamily="18" charset="0"/>
              </a:rPr>
              <a:t>Всего в ближайшие годы в регионе планируется провести различных работ – строительства, капитального ремонта, реконструкции – в отношении более 700 объектов. Только в 2019 году это 221 км региональных дорог, 75 детских садов и школ, 100 учреждений культуры, 64 спортивных объекта, 36 медицинских учреждений, 3 мостовых сооружения.</a:t>
            </a:r>
          </a:p>
        </p:txBody>
      </p:sp>
      <p:sp>
        <p:nvSpPr>
          <p:cNvPr id="4" name="Номер слайда 3"/>
          <p:cNvSpPr>
            <a:spLocks noGrp="1"/>
          </p:cNvSpPr>
          <p:nvPr>
            <p:ph type="sldNum" sz="quarter" idx="10"/>
          </p:nvPr>
        </p:nvSpPr>
        <p:spPr/>
        <p:txBody>
          <a:bodyPr/>
          <a:lstStyle/>
          <a:p>
            <a:fld id="{BB9088FA-2965-40C1-9716-56DC65581829}" type="slidenum">
              <a:rPr lang="ru-RU" smtClean="0"/>
              <a:pPr/>
              <a:t>6</a:t>
            </a:fld>
            <a:endParaRPr lang="ru-RU"/>
          </a:p>
        </p:txBody>
      </p:sp>
    </p:spTree>
    <p:extLst>
      <p:ext uri="{BB962C8B-B14F-4D97-AF65-F5344CB8AC3E}">
        <p14:creationId xmlns:p14="http://schemas.microsoft.com/office/powerpoint/2010/main" xmlns="" val="27046590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16038" y="288925"/>
            <a:ext cx="4387850" cy="3290888"/>
          </a:xfrm>
        </p:spPr>
      </p:sp>
      <p:sp>
        <p:nvSpPr>
          <p:cNvPr id="3" name="Заметки 2"/>
          <p:cNvSpPr>
            <a:spLocks noGrp="1"/>
          </p:cNvSpPr>
          <p:nvPr>
            <p:ph type="body" idx="1"/>
          </p:nvPr>
        </p:nvSpPr>
        <p:spPr>
          <a:xfrm>
            <a:off x="502278" y="3773511"/>
            <a:ext cx="5872767" cy="6141836"/>
          </a:xfrm>
        </p:spPr>
        <p:txBody>
          <a:bodyPr/>
          <a:lstStyle/>
          <a:p>
            <a:pPr indent="457041" algn="just" defTabSz="914081">
              <a:defRPr/>
            </a:pPr>
            <a:r>
              <a:rPr lang="ru-RU" altLang="ru-RU" sz="1800" dirty="0">
                <a:latin typeface="Times New Roman" pitchFamily="18" charset="0"/>
                <a:cs typeface="Times New Roman" pitchFamily="18" charset="0"/>
              </a:rPr>
              <a:t>Финансируя капитальное строительство в регионе, мы сохраняем приоритетность социальных расходов бюджета </a:t>
            </a:r>
            <a:r>
              <a:rPr lang="ru-RU" sz="1800" dirty="0">
                <a:latin typeface="Times New Roman" pitchFamily="18" charset="0"/>
                <a:cs typeface="Times New Roman" pitchFamily="18" charset="0"/>
              </a:rPr>
              <a:t>– 64%.</a:t>
            </a:r>
            <a:endParaRPr lang="ru-RU" altLang="ru-RU" sz="1800" dirty="0">
              <a:latin typeface="Times New Roman" pitchFamily="18" charset="0"/>
              <a:cs typeface="Times New Roman" pitchFamily="18" charset="0"/>
            </a:endParaRPr>
          </a:p>
          <a:p>
            <a:pPr indent="457041" algn="just" defTabSz="914081">
              <a:defRPr/>
            </a:pPr>
            <a:r>
              <a:rPr lang="ru-RU" altLang="ru-RU" sz="1800" dirty="0">
                <a:latin typeface="Times New Roman" pitchFamily="18" charset="0"/>
                <a:cs typeface="Times New Roman" pitchFamily="18" charset="0"/>
              </a:rPr>
              <a:t>За последние восемь лет расходы социального характера возросли с 1,7 раза, с 35 до практически 60 млрд.рублей. </a:t>
            </a:r>
            <a:endParaRPr lang="en-US" altLang="ru-RU" sz="1800" dirty="0">
              <a:latin typeface="Times New Roman" pitchFamily="18" charset="0"/>
              <a:cs typeface="Times New Roman" pitchFamily="18" charset="0"/>
            </a:endParaRPr>
          </a:p>
          <a:p>
            <a:pPr indent="457041" algn="just" defTabSz="914081">
              <a:defRPr/>
            </a:pPr>
            <a:r>
              <a:rPr lang="en-US" altLang="ru-RU" sz="1800" dirty="0">
                <a:latin typeface="Times New Roman" pitchFamily="18" charset="0"/>
                <a:cs typeface="Times New Roman" pitchFamily="18" charset="0"/>
              </a:rPr>
              <a:t>25.3 </a:t>
            </a:r>
            <a:r>
              <a:rPr lang="ru-RU" altLang="ru-RU" sz="1800" dirty="0">
                <a:latin typeface="Times New Roman" pitchFamily="18" charset="0"/>
                <a:cs typeface="Times New Roman" pitchFamily="18" charset="0"/>
              </a:rPr>
              <a:t>млрд. рублей или 42% всех социальных расходов направлено в сферу образования в текущем году, что практически в 2 раза превышает уровень 2011 года, как и расходы на социальную политику. На здравоохранение </a:t>
            </a:r>
            <a:r>
              <a:rPr lang="ru-RU" sz="1800" dirty="0">
                <a:latin typeface="Times New Roman" pitchFamily="18" charset="0"/>
                <a:cs typeface="Times New Roman" pitchFamily="18" charset="0"/>
              </a:rPr>
              <a:t>выделено 13,1 </a:t>
            </a:r>
            <a:r>
              <a:rPr lang="ru-RU" sz="1800" dirty="0" err="1">
                <a:latin typeface="Times New Roman" pitchFamily="18" charset="0"/>
                <a:cs typeface="Times New Roman" pitchFamily="18" charset="0"/>
              </a:rPr>
              <a:t>млрд.рублей</a:t>
            </a:r>
            <a:r>
              <a:rPr lang="ru-RU" sz="1800" dirty="0">
                <a:latin typeface="Times New Roman" pitchFamily="18" charset="0"/>
                <a:cs typeface="Times New Roman" pitchFamily="18" charset="0"/>
              </a:rPr>
              <a:t>, на культуру – 3,4 </a:t>
            </a:r>
            <a:r>
              <a:rPr lang="ru-RU" sz="1800" dirty="0" err="1">
                <a:latin typeface="Times New Roman" pitchFamily="18" charset="0"/>
                <a:cs typeface="Times New Roman" pitchFamily="18" charset="0"/>
              </a:rPr>
              <a:t>млрд.рублей</a:t>
            </a:r>
            <a:r>
              <a:rPr lang="ru-RU" sz="1800" dirty="0">
                <a:latin typeface="Times New Roman" pitchFamily="18" charset="0"/>
                <a:cs typeface="Times New Roman" pitchFamily="18" charset="0"/>
              </a:rPr>
              <a:t>, что в 1,5 раза выше уровня 2011 года.</a:t>
            </a:r>
            <a:endParaRPr lang="ru-RU" altLang="ru-RU" sz="1800" dirty="0">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fld id="{BB9088FA-2965-40C1-9716-56DC65581829}" type="slidenum">
              <a:rPr lang="ru-RU" smtClean="0"/>
              <a:pPr/>
              <a:t>7</a:t>
            </a:fld>
            <a:endParaRPr lang="ru-RU"/>
          </a:p>
        </p:txBody>
      </p:sp>
    </p:spTree>
    <p:extLst>
      <p:ext uri="{BB962C8B-B14F-4D97-AF65-F5344CB8AC3E}">
        <p14:creationId xmlns:p14="http://schemas.microsoft.com/office/powerpoint/2010/main" xmlns="" val="17757581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Образ слайда 1"/>
          <p:cNvSpPr>
            <a:spLocks noGrp="1" noRot="1" noChangeAspect="1" noTextEdit="1"/>
          </p:cNvSpPr>
          <p:nvPr>
            <p:ph type="sldImg"/>
          </p:nvPr>
        </p:nvSpPr>
        <p:spPr bwMode="auto">
          <a:xfrm>
            <a:off x="950913" y="571500"/>
            <a:ext cx="4962525" cy="3722688"/>
          </a:xfrm>
          <a:noFill/>
          <a:ln>
            <a:solidFill>
              <a:srgbClr val="000000"/>
            </a:solidFill>
            <a:miter lim="800000"/>
            <a:headEnd/>
            <a:tailEnd/>
          </a:ln>
        </p:spPr>
      </p:sp>
      <p:sp>
        <p:nvSpPr>
          <p:cNvPr id="3" name="Заметки 2"/>
          <p:cNvSpPr>
            <a:spLocks noGrp="1"/>
          </p:cNvSpPr>
          <p:nvPr>
            <p:ph type="body" idx="1"/>
          </p:nvPr>
        </p:nvSpPr>
        <p:spPr>
          <a:xfrm>
            <a:off x="519113" y="4459291"/>
            <a:ext cx="5780087" cy="5468937"/>
          </a:xfrm>
        </p:spPr>
        <p:txBody>
          <a:bodyPr>
            <a:noAutofit/>
          </a:bodyPr>
          <a:lstStyle/>
          <a:p>
            <a:pPr indent="456175" algn="just">
              <a:defRPr/>
            </a:pPr>
            <a:r>
              <a:rPr lang="ru-RU" sz="1600" dirty="0">
                <a:latin typeface="Times New Roman" pitchFamily="18" charset="0"/>
                <a:cs typeface="Times New Roman" pitchFamily="18" charset="0"/>
              </a:rPr>
              <a:t>Одной из приоритетных задач в социальной сфере является исполнение указов Президента Российской Федерации в части повышения заработной платы отдельным категориям работников бюджетной сферы. </a:t>
            </a:r>
          </a:p>
          <a:p>
            <a:pPr indent="456175" algn="just">
              <a:defRPr/>
            </a:pPr>
            <a:r>
              <a:rPr lang="ru-RU" sz="1600" dirty="0">
                <a:latin typeface="Times New Roman" pitchFamily="18" charset="0"/>
                <a:cs typeface="Times New Roman" pitchFamily="18" charset="0"/>
              </a:rPr>
              <a:t>2018 год – это год исполнения указов по достижению показателя в полном объеме, с 2019 года обеспечивается сохранение достигнутого соотношения 100 % к среднемесячному доходу от трудовой деятельности.</a:t>
            </a:r>
          </a:p>
          <a:p>
            <a:pPr indent="456175" algn="just">
              <a:defRPr/>
            </a:pPr>
            <a:r>
              <a:rPr lang="ru-RU" sz="1600" dirty="0">
                <a:latin typeface="Times New Roman" pitchFamily="18" charset="0"/>
                <a:cs typeface="Times New Roman" pitchFamily="18" charset="0"/>
              </a:rPr>
              <a:t>За период реализации указа Президента Российской Федерации с 2012 года в целом по области средняя заработная плата педагогических работников дошкольного образования выросла в 2,5 раза и составила по итогам 2018 года 29,0 тыс. рублей; педагогических работников общего образования в 1,8 раза и составила 31,5 тыс. рублей; и самое значительное увеличение – в 2,7 раза по педагогическим работникам дополнительного образования детей, за 2018 год составила 32,2 тыс. рублей.</a:t>
            </a:r>
          </a:p>
          <a:p>
            <a:pPr indent="456175" algn="just">
              <a:defRPr/>
            </a:pPr>
            <a:r>
              <a:rPr lang="ru-RU" sz="1600" dirty="0">
                <a:latin typeface="Times New Roman" pitchFamily="18" charset="0"/>
                <a:cs typeface="Times New Roman" pitchFamily="18" charset="0"/>
              </a:rPr>
              <a:t>По итогам за 2018 год уровень заработной платы педагогических работников дошкольного, общего и дополнительного образования детей в Сокольском районе соответствует </a:t>
            </a:r>
            <a:r>
              <a:rPr lang="ru-RU" sz="1600" dirty="0" err="1">
                <a:latin typeface="Times New Roman" pitchFamily="18" charset="0"/>
                <a:cs typeface="Times New Roman" pitchFamily="18" charset="0"/>
              </a:rPr>
              <a:t>среднеобластному</a:t>
            </a:r>
            <a:r>
              <a:rPr lang="ru-RU" sz="1600" dirty="0">
                <a:latin typeface="Times New Roman" pitchFamily="18" charset="0"/>
                <a:cs typeface="Times New Roman" pitchFamily="18" charset="0"/>
              </a:rPr>
              <a:t>.</a:t>
            </a:r>
          </a:p>
        </p:txBody>
      </p:sp>
      <p:sp>
        <p:nvSpPr>
          <p:cNvPr id="2867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371505-4839-4A9A-8E16-9E4819592D88}" type="slidenum">
              <a:rPr lang="ru-RU" smtClean="0"/>
              <a:pPr fontAlgn="base">
                <a:spcBef>
                  <a:spcPct val="0"/>
                </a:spcBef>
                <a:spcAft>
                  <a:spcPct val="0"/>
                </a:spcAft>
                <a:defRPr/>
              </a:pPr>
              <a:t>8</a:t>
            </a:fld>
            <a:endParaRPr lang="ru-RU"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598613" y="211138"/>
            <a:ext cx="3854450" cy="2890837"/>
          </a:xfrm>
        </p:spPr>
      </p:sp>
      <p:sp>
        <p:nvSpPr>
          <p:cNvPr id="3" name="Заметки 2"/>
          <p:cNvSpPr>
            <a:spLocks noGrp="1"/>
          </p:cNvSpPr>
          <p:nvPr>
            <p:ph type="body" idx="1"/>
          </p:nvPr>
        </p:nvSpPr>
        <p:spPr>
          <a:xfrm>
            <a:off x="518517" y="3235923"/>
            <a:ext cx="5877420" cy="6575581"/>
          </a:xfrm>
        </p:spPr>
        <p:txBody>
          <a:bodyPr/>
          <a:lstStyle/>
          <a:p>
            <a:pPr indent="456175" algn="just"/>
            <a:r>
              <a:rPr lang="ru-RU" sz="1600" dirty="0">
                <a:latin typeface="Times New Roman" pitchFamily="18" charset="0"/>
                <a:cs typeface="Times New Roman" pitchFamily="18" charset="0"/>
              </a:rPr>
              <a:t>В рамках национального проекта «Образование» область участвует в 8 их 10 федеральных проектах. </a:t>
            </a:r>
          </a:p>
          <a:p>
            <a:pPr indent="456175" algn="just"/>
            <a:r>
              <a:rPr lang="ru-RU" sz="1600" dirty="0">
                <a:latin typeface="Times New Roman" pitchFamily="18" charset="0"/>
                <a:cs typeface="Times New Roman" pitchFamily="18" charset="0"/>
              </a:rPr>
              <a:t>Общий объем финансирования региональных проектов составит более 2,8 млрд. рублей.</a:t>
            </a:r>
          </a:p>
          <a:p>
            <a:pPr indent="456175" algn="just" defTabSz="912348">
              <a:defRPr/>
            </a:pPr>
            <a:r>
              <a:rPr lang="ru-RU" sz="1600" dirty="0">
                <a:latin typeface="Times New Roman" pitchFamily="18" charset="0"/>
                <a:cs typeface="Times New Roman" pitchFamily="18" charset="0"/>
              </a:rPr>
              <a:t>Ключевым проектом по доле финансирования выступает </a:t>
            </a:r>
            <a:r>
              <a:rPr lang="ru-RU" sz="1600" b="1" i="1" dirty="0">
                <a:latin typeface="Times New Roman" pitchFamily="18" charset="0"/>
                <a:cs typeface="Times New Roman" pitchFamily="18" charset="0"/>
              </a:rPr>
              <a:t>проект «Современная школа» </a:t>
            </a:r>
            <a:r>
              <a:rPr lang="ru-RU" sz="1600" dirty="0">
                <a:latin typeface="Times New Roman" pitchFamily="18" charset="0"/>
                <a:cs typeface="Times New Roman" pitchFamily="18" charset="0"/>
              </a:rPr>
              <a:t>(82,2%). В рамках проекта строятся школы в городе Соколе на 528 мест и г. Череповце, будет создано не менее 1,5 тыс. новых мест в общеобразовательных организациях. Кроме того, запланировано обновление материально-технической базы 6 отдельных школ для детей с ограниченными возможностями.</a:t>
            </a:r>
          </a:p>
          <a:p>
            <a:pPr indent="456175" algn="just"/>
            <a:r>
              <a:rPr lang="ru-RU" sz="1600" b="1" i="1" dirty="0">
                <a:latin typeface="Times New Roman" pitchFamily="18" charset="0"/>
                <a:cs typeface="Times New Roman" pitchFamily="18" charset="0"/>
              </a:rPr>
              <a:t>Региональный проект «Успех каждого ребенка»</a:t>
            </a:r>
            <a:r>
              <a:rPr lang="ru-RU" sz="1600" dirty="0">
                <a:latin typeface="Times New Roman" pitchFamily="18" charset="0"/>
                <a:cs typeface="Times New Roman" pitchFamily="18" charset="0"/>
              </a:rPr>
              <a:t> </a:t>
            </a:r>
          </a:p>
          <a:p>
            <a:pPr indent="456175" algn="just"/>
            <a:r>
              <a:rPr lang="ru-RU" sz="1600" dirty="0">
                <a:latin typeface="Times New Roman" pitchFamily="18" charset="0"/>
                <a:cs typeface="Times New Roman" pitchFamily="18" charset="0"/>
              </a:rPr>
              <a:t>Проект направлен на воспитание гармонично развитой и социально ответственной личности на основе духовно-нравственных ценностей народов Российской Федерации, исторических и национально-культурных традиций. Ключевыми мероприятиями в рамках реализации проекта 2019 году являются:</a:t>
            </a:r>
          </a:p>
          <a:p>
            <a:pPr indent="456175" algn="just"/>
            <a:r>
              <a:rPr lang="ru-RU" sz="1600" dirty="0">
                <a:latin typeface="Times New Roman" pitchFamily="18" charset="0"/>
                <a:cs typeface="Times New Roman" pitchFamily="18" charset="0"/>
              </a:rPr>
              <a:t>- создание второго в Вологодской области стационарного детского технопарка «</a:t>
            </a:r>
            <a:r>
              <a:rPr lang="ru-RU" sz="1600" dirty="0" err="1">
                <a:latin typeface="Times New Roman" pitchFamily="18" charset="0"/>
                <a:cs typeface="Times New Roman" pitchFamily="18" charset="0"/>
              </a:rPr>
              <a:t>Кванториум</a:t>
            </a:r>
            <a:r>
              <a:rPr lang="ru-RU" sz="1600" dirty="0">
                <a:latin typeface="Times New Roman" pitchFamily="18" charset="0"/>
                <a:cs typeface="Times New Roman" pitchFamily="18" charset="0"/>
              </a:rPr>
              <a:t>» в г. Вологде,</a:t>
            </a:r>
          </a:p>
          <a:p>
            <a:pPr indent="456175" algn="just"/>
            <a:r>
              <a:rPr lang="ru-RU" sz="1600" dirty="0">
                <a:latin typeface="Times New Roman" pitchFamily="18" charset="0"/>
                <a:cs typeface="Times New Roman" pitchFamily="18" charset="0"/>
              </a:rPr>
              <a:t>- создание на базе БОУ ВО «Вологодский многопрофильный лицей» центра выявления, поддержки и способностей  и талантов у детей и молодежи Вологодской области (по модели Образовательного Центра «Сириус») с учетом опыта Фонда «Талант и Успех»;</a:t>
            </a:r>
          </a:p>
          <a:p>
            <a:pPr indent="456175" algn="just">
              <a:buFontTx/>
              <a:buChar char="-"/>
            </a:pPr>
            <a:r>
              <a:rPr lang="ru-RU" sz="1600" dirty="0">
                <a:latin typeface="Times New Roman" pitchFamily="18" charset="0"/>
                <a:cs typeface="Times New Roman" pitchFamily="18" charset="0"/>
              </a:rPr>
              <a:t>создание на базе ФГБОУ ВО «Вологодский государственный университет» центра развития современных компетенций детей (Дом научной </a:t>
            </a:r>
            <a:r>
              <a:rPr lang="ru-RU" sz="1600" dirty="0" err="1">
                <a:latin typeface="Times New Roman" pitchFamily="18" charset="0"/>
                <a:cs typeface="Times New Roman" pitchFamily="18" charset="0"/>
              </a:rPr>
              <a:t>коллаборации</a:t>
            </a:r>
            <a:r>
              <a:rPr lang="ru-RU" sz="1600" dirty="0">
                <a:latin typeface="Times New Roman" pitchFamily="18" charset="0"/>
                <a:cs typeface="Times New Roman" pitchFamily="18" charset="0"/>
              </a:rPr>
              <a:t>).</a:t>
            </a:r>
          </a:p>
          <a:p>
            <a:pPr indent="456175" algn="just"/>
            <a:r>
              <a:rPr lang="ru-RU" sz="1600" dirty="0">
                <a:latin typeface="Times New Roman" pitchFamily="18" charset="0"/>
                <a:cs typeface="Times New Roman" pitchFamily="18" charset="0"/>
              </a:rPr>
              <a:t>По итогам реализации проекта в 2019 году в области не менее </a:t>
            </a:r>
            <a:r>
              <a:rPr lang="ru-RU" sz="1600" b="1" dirty="0">
                <a:solidFill>
                  <a:schemeClr val="tx2"/>
                </a:solidFill>
                <a:latin typeface="Times New Roman" pitchFamily="18" charset="0"/>
                <a:cs typeface="Times New Roman" pitchFamily="18" charset="0"/>
              </a:rPr>
              <a:t>2,1 тыс. детей </a:t>
            </a:r>
            <a:r>
              <a:rPr lang="ru-RU" sz="1600" dirty="0">
                <a:latin typeface="Times New Roman" pitchFamily="18" charset="0"/>
                <a:cs typeface="Times New Roman" pitchFamily="18" charset="0"/>
              </a:rPr>
              <a:t>охвачены деятельностью детских технопарков «</a:t>
            </a:r>
            <a:r>
              <a:rPr lang="ru-RU" sz="1600" dirty="0" err="1">
                <a:latin typeface="Times New Roman" pitchFamily="18" charset="0"/>
                <a:cs typeface="Times New Roman" pitchFamily="18" charset="0"/>
              </a:rPr>
              <a:t>Кванториум</a:t>
            </a:r>
            <a:r>
              <a:rPr lang="ru-RU" sz="1600" dirty="0">
                <a:latin typeface="Times New Roman" pitchFamily="18" charset="0"/>
                <a:cs typeface="Times New Roman" pitchFamily="18" charset="0"/>
              </a:rPr>
              <a:t>» и других проектов, направленных на обеспечение доступности дополнительных общеобразовательных программ естественнонаучной и технической направленностей.</a:t>
            </a:r>
          </a:p>
          <a:p>
            <a:pPr indent="456175" algn="just"/>
            <a:r>
              <a:rPr lang="ru-RU" sz="1600" b="1" i="1" dirty="0">
                <a:latin typeface="Times New Roman" panose="02020603050405020304" pitchFamily="18" charset="0"/>
                <a:cs typeface="Times New Roman" panose="02020603050405020304" pitchFamily="18" charset="0"/>
              </a:rPr>
              <a:t>В рамках регионального проекта «Цифровая образовательная среда»</a:t>
            </a:r>
            <a:r>
              <a:rPr lang="ru-RU" sz="1600" i="1" dirty="0">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в 6 образовательных организациях обновляется информационно-коммуникационная инфраструктура и внедряется в образовательный процесс инструменты федеральной цифровой платформы.</a:t>
            </a:r>
          </a:p>
          <a:p>
            <a:pPr indent="457041" algn="just"/>
            <a:endParaRPr lang="ru-RU" sz="1800" dirty="0">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fld id="{BB9088FA-2965-40C1-9716-56DC65581829}" type="slidenum">
              <a:rPr lang="ru-RU" smtClean="0"/>
              <a:pPr/>
              <a:t>9</a:t>
            </a:fld>
            <a:endParaRPr lang="ru-RU"/>
          </a:p>
        </p:txBody>
      </p:sp>
    </p:spTree>
    <p:extLst>
      <p:ext uri="{BB962C8B-B14F-4D97-AF65-F5344CB8AC3E}">
        <p14:creationId xmlns:p14="http://schemas.microsoft.com/office/powerpoint/2010/main" xmlns="" val="28960929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28.08.2019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28.08.2019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28.08.2019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28.08.2019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pPr/>
              <a:t>28.08.2019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pPr/>
              <a:t>28.08.2019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pPr/>
              <a:t>28.08.2019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pPr/>
              <a:t>28.08.2019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pPr/>
              <a:t>28.08.2019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28.08.2019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28.08.2019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pPr/>
              <a:t>28.08.2019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3.jpeg"/><Relationship Id="rId11" Type="http://schemas.openxmlformats.org/officeDocument/2006/relationships/image" Target="../media/image27.png"/><Relationship Id="rId5" Type="http://schemas.openxmlformats.org/officeDocument/2006/relationships/image" Target="../media/image22.png"/><Relationship Id="rId10" Type="http://schemas.openxmlformats.org/officeDocument/2006/relationships/image" Target="../media/image26.png"/><Relationship Id="rId4" Type="http://schemas.openxmlformats.org/officeDocument/2006/relationships/image" Target="../media/image21.png"/><Relationship Id="rId9" Type="http://schemas.microsoft.com/office/2007/relationships/hdphoto" Target="../media/hdphoto12.wdp"/></Relationships>
</file>

<file path=ppt/slides/_rels/slide13.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10" Type="http://schemas.openxmlformats.org/officeDocument/2006/relationships/image" Target="../media/image35.jpeg"/><Relationship Id="rId4" Type="http://schemas.openxmlformats.org/officeDocument/2006/relationships/image" Target="../media/image29.png"/><Relationship Id="rId9" Type="http://schemas.openxmlformats.org/officeDocument/2006/relationships/image" Target="../media/image34.png"/></Relationships>
</file>

<file path=ppt/slides/_rels/slide14.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36.png"/><Relationship Id="rId7" Type="http://schemas.openxmlformats.org/officeDocument/2006/relationships/image" Target="../media/image40.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9.jpeg"/><Relationship Id="rId11" Type="http://schemas.openxmlformats.org/officeDocument/2006/relationships/image" Target="../media/image43.jpeg"/><Relationship Id="rId5" Type="http://schemas.openxmlformats.org/officeDocument/2006/relationships/image" Target="../media/image38.png"/><Relationship Id="rId10" Type="http://schemas.openxmlformats.org/officeDocument/2006/relationships/image" Target="../media/image42.png"/><Relationship Id="rId4" Type="http://schemas.openxmlformats.org/officeDocument/2006/relationships/image" Target="../media/image37.png"/><Relationship Id="rId9" Type="http://schemas.microsoft.com/office/2007/relationships/hdphoto" Target="../media/hdphoto13.wdp"/></Relationships>
</file>

<file path=ppt/slides/_rels/slide15.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44.jpeg"/><Relationship Id="rId7" Type="http://schemas.openxmlformats.org/officeDocument/2006/relationships/image" Target="../media/image48.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7.png"/><Relationship Id="rId11" Type="http://schemas.openxmlformats.org/officeDocument/2006/relationships/image" Target="../media/image51.png"/><Relationship Id="rId5" Type="http://schemas.openxmlformats.org/officeDocument/2006/relationships/image" Target="../media/image46.jpeg"/><Relationship Id="rId10" Type="http://schemas.microsoft.com/office/2007/relationships/hdphoto" Target="../media/hdphoto14.wdp"/><Relationship Id="rId4" Type="http://schemas.openxmlformats.org/officeDocument/2006/relationships/image" Target="../media/image45.jpeg"/><Relationship Id="rId9" Type="http://schemas.openxmlformats.org/officeDocument/2006/relationships/image" Target="../media/image50.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3.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7.png"/><Relationship Id="rId10" Type="http://schemas.microsoft.com/office/2007/relationships/hdphoto" Target="../media/hdphoto8.wdp"/><Relationship Id="rId4" Type="http://schemas.microsoft.com/office/2007/relationships/hdphoto" Target="../media/hdphoto5.wdp"/><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1.png"/><Relationship Id="rId7" Type="http://schemas.microsoft.com/office/2007/relationships/hdphoto" Target="../media/hdphoto9.wdp"/><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microsoft.com/office/2007/relationships/hdphoto" Target="../media/hdphoto10.wdp"/></Relationships>
</file>

<file path=ppt/slides/_rels/slide7.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8.png"/><Relationship Id="rId5" Type="http://schemas.microsoft.com/office/2007/relationships/hdphoto" Target="../media/hdphoto11.wdp"/><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Малкова\Desktop\Рисунок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
            <a:ext cx="9143999" cy="6857999"/>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827584" y="4786119"/>
            <a:ext cx="3960440" cy="369332"/>
          </a:xfrm>
          <a:prstGeom prst="rect">
            <a:avLst/>
          </a:prstGeom>
          <a:noFill/>
        </p:spPr>
        <p:txBody>
          <a:bodyPr wrap="square" rtlCol="0" anchor="ctr">
            <a:spAutoFit/>
          </a:bodyPr>
          <a:lstStyle/>
          <a:p>
            <a:pPr algn="ctr"/>
            <a:r>
              <a:rPr lang="en-US" dirty="0" smtClean="0">
                <a:latin typeface="Century Gothic" panose="020B0502020202020204" pitchFamily="34" charset="0"/>
              </a:rPr>
              <a:t>22 </a:t>
            </a:r>
            <a:r>
              <a:rPr lang="ru-RU" dirty="0" smtClean="0">
                <a:latin typeface="Century Gothic" panose="020B0502020202020204" pitchFamily="34" charset="0"/>
              </a:rPr>
              <a:t>августа 2019г.</a:t>
            </a:r>
            <a:endParaRPr lang="ru-RU" dirty="0">
              <a:latin typeface="Century Gothic" panose="020B0502020202020204" pitchFamily="34" charset="0"/>
            </a:endParaRPr>
          </a:p>
        </p:txBody>
      </p:sp>
    </p:spTree>
    <p:extLst>
      <p:ext uri="{BB962C8B-B14F-4D97-AF65-F5344CB8AC3E}">
        <p14:creationId xmlns:p14="http://schemas.microsoft.com/office/powerpoint/2010/main" xmlns="" val="9569473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xmlns="" id="{BCB686DF-C207-4E07-B328-B7C2923CD445}"/>
              </a:ext>
            </a:extLst>
          </p:cNvPr>
          <p:cNvSpPr>
            <a:spLocks noChangeArrowheads="1"/>
          </p:cNvSpPr>
          <p:nvPr/>
        </p:nvSpPr>
        <p:spPr bwMode="auto">
          <a:xfrm>
            <a:off x="34330" y="-27384"/>
            <a:ext cx="9109670" cy="433674"/>
          </a:xfrm>
          <a:prstGeom prst="rect">
            <a:avLst/>
          </a:prstGeom>
          <a:noFill/>
          <a:ln w="3175">
            <a:noFill/>
            <a:miter lim="800000"/>
            <a:headEnd/>
            <a:tailEnd/>
          </a:ln>
          <a:effectLst/>
        </p:spPr>
        <p:txBody>
          <a:bodyPr wrap="square" lIns="124683" tIns="62340" rIns="124683" bIns="62340" anchor="ctr">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ru-RU" altLang="ru-RU" sz="2000" b="1" dirty="0">
                <a:latin typeface="Century Gothic" pitchFamily="34" charset="0"/>
              </a:rPr>
              <a:t>НАЦИОНАЛЬНЫЙ ПРОЕКТ «</a:t>
            </a:r>
            <a:r>
              <a:rPr lang="ru-RU" altLang="ru-RU" sz="2000" b="1" dirty="0" smtClean="0">
                <a:latin typeface="Century Gothic" pitchFamily="34" charset="0"/>
              </a:rPr>
              <a:t>ОБРАЗОВАНИЕ»</a:t>
            </a:r>
            <a:r>
              <a:rPr lang="ru-RU" altLang="ru-RU" sz="2000" b="1" dirty="0" smtClean="0">
                <a:solidFill>
                  <a:schemeClr val="bg1"/>
                </a:solidFill>
                <a:latin typeface="Century Gothic" pitchFamily="34" charset="0"/>
              </a:rPr>
              <a:t>»</a:t>
            </a:r>
            <a:endParaRPr lang="ru-RU" altLang="ru-RU" sz="2000" b="1" dirty="0">
              <a:solidFill>
                <a:schemeClr val="bg1"/>
              </a:solidFill>
              <a:latin typeface="Century Gothic" pitchFamily="34" charset="0"/>
            </a:endParaRPr>
          </a:p>
        </p:txBody>
      </p:sp>
      <p:sp>
        <p:nvSpPr>
          <p:cNvPr id="58" name="Скругленный прямоугольник 57"/>
          <p:cNvSpPr/>
          <p:nvPr/>
        </p:nvSpPr>
        <p:spPr>
          <a:xfrm>
            <a:off x="107504" y="708288"/>
            <a:ext cx="3672408" cy="344448"/>
          </a:xfrm>
          <a:prstGeom prst="roundRect">
            <a:avLst/>
          </a:prstGeom>
          <a:solidFill>
            <a:schemeClr val="bg1">
              <a:lumMod val="65000"/>
            </a:schemeClr>
          </a:solidFill>
        </p:spPr>
        <p:txBody>
          <a:bodyPr wrap="square" anchor="ctr">
            <a:noAutofit/>
          </a:bodyPr>
          <a:lstStyle/>
          <a:p>
            <a:pPr algn="ctr">
              <a:lnSpc>
                <a:spcPct val="80000"/>
              </a:lnSpc>
            </a:pPr>
            <a:r>
              <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rPr>
              <a:t>Ключевые </a:t>
            </a:r>
            <a:r>
              <a:rPr lang="ru-RU" sz="1600" b="1"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мероприятия</a:t>
            </a:r>
            <a:endPar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59" name="Скругленный прямоугольник 58"/>
          <p:cNvSpPr/>
          <p:nvPr/>
        </p:nvSpPr>
        <p:spPr>
          <a:xfrm>
            <a:off x="4013938" y="721965"/>
            <a:ext cx="5030943" cy="330771"/>
          </a:xfrm>
          <a:prstGeom prst="roundRect">
            <a:avLst/>
          </a:prstGeom>
          <a:solidFill>
            <a:schemeClr val="bg1">
              <a:lumMod val="65000"/>
            </a:schemeClr>
          </a:solidFill>
        </p:spPr>
        <p:txBody>
          <a:bodyPr wrap="square" anchor="ctr">
            <a:noAutofit/>
          </a:bodyPr>
          <a:lstStyle/>
          <a:p>
            <a:pPr algn="ctr">
              <a:lnSpc>
                <a:spcPct val="80000"/>
              </a:lnSpc>
            </a:pPr>
            <a:r>
              <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rPr>
              <a:t>Результат и </a:t>
            </a:r>
            <a:r>
              <a:rPr lang="ru-RU" sz="1600" b="1"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показатели проекта</a:t>
            </a:r>
            <a:endPar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61" name="Прямоугольник 60"/>
          <p:cNvSpPr/>
          <p:nvPr/>
        </p:nvSpPr>
        <p:spPr>
          <a:xfrm>
            <a:off x="-180528" y="1140336"/>
            <a:ext cx="4032448" cy="630942"/>
          </a:xfrm>
          <a:prstGeom prst="rect">
            <a:avLst/>
          </a:prstGeom>
        </p:spPr>
        <p:txBody>
          <a:bodyPr wrap="square">
            <a:spAutoFit/>
          </a:bodyPr>
          <a:lstStyle/>
          <a:p>
            <a:pPr algn="ctr">
              <a:lnSpc>
                <a:spcPts val="1440"/>
              </a:lnSpc>
              <a:spcBef>
                <a:spcPts val="70"/>
              </a:spcBef>
              <a:spcAft>
                <a:spcPts val="0"/>
              </a:spcAft>
            </a:pPr>
            <a:r>
              <a:rPr lang="ru-RU" sz="1500" dirty="0" smtClean="0">
                <a:latin typeface="Century Gothic" pitchFamily="34" charset="0"/>
                <a:ea typeface="Calibri"/>
                <a:cs typeface="Times New Roman"/>
              </a:rPr>
              <a:t>Оказание услуг психолого-педагогической, методической и консультативной помощи родителям</a:t>
            </a:r>
            <a:endParaRPr lang="ru-RU" sz="1500" dirty="0">
              <a:latin typeface="Century Gothic" pitchFamily="34" charset="0"/>
              <a:ea typeface="Calibri"/>
              <a:cs typeface="Times New Roman"/>
            </a:endParaRPr>
          </a:p>
        </p:txBody>
      </p:sp>
      <p:sp>
        <p:nvSpPr>
          <p:cNvPr id="67" name="Прямоугольник 66"/>
          <p:cNvSpPr/>
          <p:nvPr/>
        </p:nvSpPr>
        <p:spPr>
          <a:xfrm>
            <a:off x="403921" y="332656"/>
            <a:ext cx="8712968" cy="274616"/>
          </a:xfrm>
          <a:prstGeom prst="rect">
            <a:avLst/>
          </a:prstGeom>
          <a:gradFill flip="none" rotWithShape="1">
            <a:gsLst>
              <a:gs pos="18000">
                <a:srgbClr val="FF0000"/>
              </a:gs>
              <a:gs pos="78004">
                <a:schemeClr val="accent6">
                  <a:lumMod val="75000"/>
                </a:schemeClr>
              </a:gs>
              <a:gs pos="59022">
                <a:srgbClr val="F97436"/>
              </a:gs>
              <a:gs pos="71000">
                <a:schemeClr val="accent6">
                  <a:lumMod val="90000"/>
                </a:schemeClr>
              </a:gs>
              <a:gs pos="100000">
                <a:srgbClr val="FF00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t>Региональный проект </a:t>
            </a:r>
            <a:r>
              <a:rPr lang="ru-RU" b="1" dirty="0" smtClean="0"/>
              <a:t>«Поддержка семей, имеющих детей»</a:t>
            </a:r>
            <a:endParaRPr lang="ru-RU" dirty="0"/>
          </a:p>
        </p:txBody>
      </p:sp>
      <p:sp>
        <p:nvSpPr>
          <p:cNvPr id="68" name="Прямоугольник 67"/>
          <p:cNvSpPr/>
          <p:nvPr/>
        </p:nvSpPr>
        <p:spPr>
          <a:xfrm>
            <a:off x="3995936" y="1052736"/>
            <a:ext cx="5752254" cy="784830"/>
          </a:xfrm>
          <a:prstGeom prst="rect">
            <a:avLst/>
          </a:prstGeom>
        </p:spPr>
        <p:txBody>
          <a:bodyPr wrap="square">
            <a:spAutoFit/>
          </a:bodyPr>
          <a:lstStyle/>
          <a:p>
            <a:r>
              <a:rPr lang="ru-RU" sz="1500" dirty="0">
                <a:latin typeface="Century Gothic" pitchFamily="34" charset="0"/>
                <a:ea typeface="Calibri"/>
                <a:cs typeface="Times New Roman"/>
              </a:rPr>
              <a:t>Повышена психолого-педагогическая грамотность родителей по вопросам образования и воспитания детей </a:t>
            </a:r>
            <a:r>
              <a:rPr lang="ru-RU" sz="1500" dirty="0" smtClean="0">
                <a:latin typeface="Century Gothic" pitchFamily="34" charset="0"/>
                <a:ea typeface="Calibri"/>
                <a:cs typeface="Times New Roman"/>
              </a:rPr>
              <a:t>(</a:t>
            </a:r>
            <a:r>
              <a:rPr lang="ru-RU" sz="1500" dirty="0">
                <a:latin typeface="Century Gothic" pitchFamily="34" charset="0"/>
                <a:ea typeface="Calibri"/>
                <a:cs typeface="Times New Roman"/>
              </a:rPr>
              <a:t>оказано не менее 26,6 тыс. услуг)</a:t>
            </a:r>
          </a:p>
        </p:txBody>
      </p:sp>
      <p:sp>
        <p:nvSpPr>
          <p:cNvPr id="18" name="Прямоугольник 17"/>
          <p:cNvSpPr/>
          <p:nvPr/>
        </p:nvSpPr>
        <p:spPr>
          <a:xfrm>
            <a:off x="-72517" y="2564904"/>
            <a:ext cx="4284477" cy="1246495"/>
          </a:xfrm>
          <a:prstGeom prst="rect">
            <a:avLst/>
          </a:prstGeom>
        </p:spPr>
        <p:txBody>
          <a:bodyPr wrap="square">
            <a:spAutoFit/>
          </a:bodyPr>
          <a:lstStyle/>
          <a:p>
            <a:pPr algn="ctr"/>
            <a:r>
              <a:rPr lang="ru-RU" sz="1500" dirty="0">
                <a:latin typeface="Century Gothic" pitchFamily="34" charset="0"/>
                <a:ea typeface="Calibri"/>
                <a:cs typeface="Times New Roman"/>
              </a:rPr>
              <a:t>Создание 3 центров непрерывного </a:t>
            </a:r>
            <a:r>
              <a:rPr lang="ru-RU" sz="1500" dirty="0" smtClean="0">
                <a:latin typeface="Century Gothic" pitchFamily="34" charset="0"/>
                <a:ea typeface="Calibri"/>
                <a:cs typeface="Times New Roman"/>
              </a:rPr>
              <a:t>повышения профессионального мастерства педагогических работников </a:t>
            </a:r>
            <a:r>
              <a:rPr lang="ru-RU" sz="1500" dirty="0">
                <a:latin typeface="Century Gothic" pitchFamily="34" charset="0"/>
                <a:ea typeface="Calibri"/>
                <a:cs typeface="Times New Roman"/>
              </a:rPr>
              <a:t>и центра </a:t>
            </a:r>
            <a:r>
              <a:rPr lang="ru-RU" sz="1500" dirty="0" smtClean="0">
                <a:latin typeface="Century Gothic" pitchFamily="34" charset="0"/>
                <a:ea typeface="Calibri"/>
                <a:cs typeface="Times New Roman"/>
              </a:rPr>
              <a:t>оценки </a:t>
            </a:r>
            <a:r>
              <a:rPr lang="ru-RU" sz="1500" dirty="0" err="1" smtClean="0">
                <a:latin typeface="Century Gothic" pitchFamily="34" charset="0"/>
                <a:ea typeface="Calibri"/>
                <a:cs typeface="Times New Roman"/>
              </a:rPr>
              <a:t>профмастерства</a:t>
            </a:r>
            <a:r>
              <a:rPr lang="ru-RU" sz="1500" dirty="0" smtClean="0">
                <a:latin typeface="Century Gothic" pitchFamily="34" charset="0"/>
                <a:ea typeface="Calibri"/>
                <a:cs typeface="Times New Roman"/>
              </a:rPr>
              <a:t> и </a:t>
            </a:r>
            <a:r>
              <a:rPr lang="ru-RU" sz="1500" dirty="0">
                <a:latin typeface="Century Gothic" pitchFamily="34" charset="0"/>
                <a:ea typeface="Calibri"/>
                <a:cs typeface="Times New Roman"/>
              </a:rPr>
              <a:t>квалификации </a:t>
            </a:r>
            <a:r>
              <a:rPr lang="ru-RU" sz="1500" dirty="0" smtClean="0">
                <a:latin typeface="Century Gothic" pitchFamily="34" charset="0"/>
                <a:ea typeface="Calibri"/>
                <a:cs typeface="Times New Roman"/>
              </a:rPr>
              <a:t>педагогов</a:t>
            </a:r>
            <a:endParaRPr lang="ru-RU" sz="1500" dirty="0">
              <a:latin typeface="Century Gothic" pitchFamily="34" charset="0"/>
              <a:ea typeface="Calibri"/>
              <a:cs typeface="Times New Roman"/>
            </a:endParaRPr>
          </a:p>
        </p:txBody>
      </p:sp>
      <p:sp>
        <p:nvSpPr>
          <p:cNvPr id="19" name="Прямоугольник 18"/>
          <p:cNvSpPr/>
          <p:nvPr/>
        </p:nvSpPr>
        <p:spPr>
          <a:xfrm>
            <a:off x="403921" y="1844824"/>
            <a:ext cx="8712968" cy="274616"/>
          </a:xfrm>
          <a:prstGeom prst="rect">
            <a:avLst/>
          </a:prstGeom>
          <a:gradFill flip="none" rotWithShape="1">
            <a:gsLst>
              <a:gs pos="18000">
                <a:srgbClr val="FF0000"/>
              </a:gs>
              <a:gs pos="78004">
                <a:schemeClr val="accent6">
                  <a:lumMod val="75000"/>
                </a:schemeClr>
              </a:gs>
              <a:gs pos="59022">
                <a:srgbClr val="F97436"/>
              </a:gs>
              <a:gs pos="71000">
                <a:schemeClr val="accent6">
                  <a:lumMod val="90000"/>
                </a:schemeClr>
              </a:gs>
              <a:gs pos="100000">
                <a:srgbClr val="FF00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t>Региональный проект </a:t>
            </a:r>
            <a:r>
              <a:rPr lang="ru-RU" b="1" dirty="0" smtClean="0"/>
              <a:t>«</a:t>
            </a:r>
            <a:r>
              <a:rPr lang="ru-RU" b="1" dirty="0"/>
              <a:t>Учитель будущего</a:t>
            </a:r>
            <a:r>
              <a:rPr lang="ru-RU" b="1" dirty="0" smtClean="0"/>
              <a:t>»</a:t>
            </a:r>
            <a:endParaRPr lang="ru-RU" dirty="0"/>
          </a:p>
        </p:txBody>
      </p:sp>
      <p:sp>
        <p:nvSpPr>
          <p:cNvPr id="20" name="Прямоугольник 19"/>
          <p:cNvSpPr/>
          <p:nvPr/>
        </p:nvSpPr>
        <p:spPr>
          <a:xfrm>
            <a:off x="4319973" y="2564904"/>
            <a:ext cx="5428217" cy="1246495"/>
          </a:xfrm>
          <a:prstGeom prst="rect">
            <a:avLst/>
          </a:prstGeom>
        </p:spPr>
        <p:txBody>
          <a:bodyPr wrap="square">
            <a:spAutoFit/>
          </a:bodyPr>
          <a:lstStyle/>
          <a:p>
            <a:r>
              <a:rPr lang="ru-RU" sz="1500" dirty="0">
                <a:latin typeface="Century Gothic" pitchFamily="34" charset="0"/>
                <a:ea typeface="Calibri"/>
                <a:cs typeface="Times New Roman"/>
              </a:rPr>
              <a:t>В 7% муниципальных образований области, обеспечена деятельность Центров</a:t>
            </a:r>
          </a:p>
          <a:p>
            <a:r>
              <a:rPr lang="ru-RU" sz="1500" dirty="0">
                <a:latin typeface="Century Gothic" pitchFamily="34" charset="0"/>
                <a:ea typeface="Calibri"/>
                <a:cs typeface="Times New Roman"/>
              </a:rPr>
              <a:t>0,2% педагогических работников пройдут добровольную независимую оценку профессиональной квалификации</a:t>
            </a:r>
          </a:p>
        </p:txBody>
      </p:sp>
      <p:sp>
        <p:nvSpPr>
          <p:cNvPr id="21" name="Стрелка вправо 20"/>
          <p:cNvSpPr/>
          <p:nvPr/>
        </p:nvSpPr>
        <p:spPr>
          <a:xfrm>
            <a:off x="3815915" y="1124744"/>
            <a:ext cx="180021" cy="484632"/>
          </a:xfrm>
          <a:prstGeom prst="rightArrow">
            <a:avLst>
              <a:gd name="adj1" fmla="val 50000"/>
              <a:gd name="adj2" fmla="val 69790"/>
            </a:avLst>
          </a:prstGeom>
          <a:solidFill>
            <a:schemeClr val="bg1">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bg1">
                  <a:lumMod val="75000"/>
                </a:schemeClr>
              </a:solidFill>
            </a:endParaRPr>
          </a:p>
        </p:txBody>
      </p:sp>
      <p:sp>
        <p:nvSpPr>
          <p:cNvPr id="22" name="Стрелка вправо 21"/>
          <p:cNvSpPr/>
          <p:nvPr/>
        </p:nvSpPr>
        <p:spPr>
          <a:xfrm>
            <a:off x="3815915" y="2636912"/>
            <a:ext cx="180021" cy="484632"/>
          </a:xfrm>
          <a:prstGeom prst="rightArrow">
            <a:avLst>
              <a:gd name="adj1" fmla="val 50000"/>
              <a:gd name="adj2" fmla="val 69790"/>
            </a:avLst>
          </a:prstGeom>
          <a:solidFill>
            <a:schemeClr val="bg1">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bg1">
                  <a:lumMod val="75000"/>
                </a:schemeClr>
              </a:solidFill>
            </a:endParaRPr>
          </a:p>
        </p:txBody>
      </p:sp>
      <p:sp>
        <p:nvSpPr>
          <p:cNvPr id="25" name="Прямоугольник 24"/>
          <p:cNvSpPr/>
          <p:nvPr/>
        </p:nvSpPr>
        <p:spPr>
          <a:xfrm>
            <a:off x="-324544" y="4603194"/>
            <a:ext cx="4328866" cy="553998"/>
          </a:xfrm>
          <a:prstGeom prst="rect">
            <a:avLst/>
          </a:prstGeom>
        </p:spPr>
        <p:txBody>
          <a:bodyPr wrap="square">
            <a:spAutoFit/>
          </a:bodyPr>
          <a:lstStyle/>
          <a:p>
            <a:pPr algn="ctr"/>
            <a:r>
              <a:rPr lang="ru-RU" sz="1500" dirty="0">
                <a:latin typeface="Century Gothic" pitchFamily="34" charset="0"/>
                <a:ea typeface="Calibri"/>
                <a:cs typeface="Times New Roman"/>
              </a:rPr>
              <a:t>Модернизация профессионального образования Вологодской области</a:t>
            </a:r>
          </a:p>
        </p:txBody>
      </p:sp>
      <p:sp>
        <p:nvSpPr>
          <p:cNvPr id="26" name="Прямоугольник 25"/>
          <p:cNvSpPr/>
          <p:nvPr/>
        </p:nvSpPr>
        <p:spPr>
          <a:xfrm>
            <a:off x="331913" y="3789040"/>
            <a:ext cx="8712968" cy="274616"/>
          </a:xfrm>
          <a:prstGeom prst="rect">
            <a:avLst/>
          </a:prstGeom>
          <a:gradFill flip="none" rotWithShape="1">
            <a:gsLst>
              <a:gs pos="18000">
                <a:srgbClr val="FF0000"/>
              </a:gs>
              <a:gs pos="78004">
                <a:schemeClr val="accent6">
                  <a:lumMod val="75000"/>
                </a:schemeClr>
              </a:gs>
              <a:gs pos="59022">
                <a:srgbClr val="F97436"/>
              </a:gs>
              <a:gs pos="71000">
                <a:schemeClr val="accent6">
                  <a:lumMod val="90000"/>
                </a:schemeClr>
              </a:gs>
              <a:gs pos="100000">
                <a:srgbClr val="FF00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t>Региональный проект </a:t>
            </a:r>
            <a:r>
              <a:rPr lang="ru-RU" b="1" dirty="0" smtClean="0"/>
              <a:t>«</a:t>
            </a:r>
            <a:r>
              <a:rPr lang="ru-RU" b="1" dirty="0"/>
              <a:t>Молодые профессионалы</a:t>
            </a:r>
            <a:r>
              <a:rPr lang="ru-RU" b="1" dirty="0" smtClean="0"/>
              <a:t>»</a:t>
            </a:r>
            <a:endParaRPr lang="ru-RU" dirty="0"/>
          </a:p>
        </p:txBody>
      </p:sp>
      <p:sp>
        <p:nvSpPr>
          <p:cNvPr id="27" name="Прямоугольник 26"/>
          <p:cNvSpPr/>
          <p:nvPr/>
        </p:nvSpPr>
        <p:spPr>
          <a:xfrm>
            <a:off x="3995936" y="4437112"/>
            <a:ext cx="5688632" cy="1015663"/>
          </a:xfrm>
          <a:prstGeom prst="rect">
            <a:avLst/>
          </a:prstGeom>
        </p:spPr>
        <p:txBody>
          <a:bodyPr wrap="square">
            <a:spAutoFit/>
          </a:bodyPr>
          <a:lstStyle/>
          <a:p>
            <a:r>
              <a:rPr lang="ru-RU" sz="1500" dirty="0">
                <a:latin typeface="Century Gothic" pitchFamily="34" charset="0"/>
                <a:ea typeface="Calibri"/>
                <a:cs typeface="Times New Roman"/>
              </a:rPr>
              <a:t>0,5% обучающихся в 1 профессиональной </a:t>
            </a:r>
            <a:r>
              <a:rPr lang="ru-RU" sz="1500" dirty="0" err="1" smtClean="0">
                <a:latin typeface="Century Gothic" pitchFamily="34" charset="0"/>
                <a:ea typeface="Calibri"/>
                <a:cs typeface="Times New Roman"/>
              </a:rPr>
              <a:t>обра-зовательной</a:t>
            </a:r>
            <a:r>
              <a:rPr lang="ru-RU" sz="1500" dirty="0" smtClean="0">
                <a:latin typeface="Century Gothic" pitchFamily="34" charset="0"/>
                <a:ea typeface="Calibri"/>
                <a:cs typeface="Times New Roman"/>
              </a:rPr>
              <a:t> </a:t>
            </a:r>
            <a:r>
              <a:rPr lang="ru-RU" sz="1500" dirty="0">
                <a:latin typeface="Century Gothic" pitchFamily="34" charset="0"/>
                <a:ea typeface="Calibri"/>
                <a:cs typeface="Times New Roman"/>
              </a:rPr>
              <a:t>организации пройдут аттестацию </a:t>
            </a:r>
            <a:r>
              <a:rPr lang="ru-RU" sz="1500" dirty="0" smtClean="0">
                <a:latin typeface="Century Gothic" pitchFamily="34" charset="0"/>
                <a:ea typeface="Calibri"/>
                <a:cs typeface="Times New Roman"/>
              </a:rPr>
              <a:t>с </a:t>
            </a:r>
            <a:r>
              <a:rPr lang="ru-RU" sz="1500" dirty="0">
                <a:latin typeface="Century Gothic" pitchFamily="34" charset="0"/>
                <a:ea typeface="Calibri"/>
                <a:cs typeface="Times New Roman"/>
              </a:rPr>
              <a:t>использованием механизма демонстрационного экзамена</a:t>
            </a:r>
          </a:p>
        </p:txBody>
      </p:sp>
      <p:sp>
        <p:nvSpPr>
          <p:cNvPr id="28" name="Стрелка вправо 27"/>
          <p:cNvSpPr/>
          <p:nvPr/>
        </p:nvSpPr>
        <p:spPr>
          <a:xfrm>
            <a:off x="3779912" y="4509120"/>
            <a:ext cx="180021" cy="484632"/>
          </a:xfrm>
          <a:prstGeom prst="rightArrow">
            <a:avLst>
              <a:gd name="adj1" fmla="val 50000"/>
              <a:gd name="adj2" fmla="val 69790"/>
            </a:avLst>
          </a:prstGeom>
          <a:solidFill>
            <a:schemeClr val="bg1">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bg1">
                  <a:lumMod val="75000"/>
                </a:schemeClr>
              </a:solidFill>
            </a:endParaRPr>
          </a:p>
        </p:txBody>
      </p:sp>
      <p:sp>
        <p:nvSpPr>
          <p:cNvPr id="29" name="Скругленный прямоугольник 28"/>
          <p:cNvSpPr/>
          <p:nvPr/>
        </p:nvSpPr>
        <p:spPr>
          <a:xfrm>
            <a:off x="107504" y="2220456"/>
            <a:ext cx="3672408" cy="344448"/>
          </a:xfrm>
          <a:prstGeom prst="roundRect">
            <a:avLst/>
          </a:prstGeom>
          <a:solidFill>
            <a:schemeClr val="bg1">
              <a:lumMod val="65000"/>
            </a:schemeClr>
          </a:solidFill>
        </p:spPr>
        <p:txBody>
          <a:bodyPr wrap="square" anchor="ctr">
            <a:noAutofit/>
          </a:bodyPr>
          <a:lstStyle/>
          <a:p>
            <a:pPr algn="ctr">
              <a:lnSpc>
                <a:spcPct val="80000"/>
              </a:lnSpc>
            </a:pPr>
            <a:r>
              <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rPr>
              <a:t>Ключевые </a:t>
            </a:r>
            <a:r>
              <a:rPr lang="ru-RU" sz="1600" b="1"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мероприятия</a:t>
            </a:r>
            <a:endPar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30" name="Скругленный прямоугольник 29"/>
          <p:cNvSpPr/>
          <p:nvPr/>
        </p:nvSpPr>
        <p:spPr>
          <a:xfrm>
            <a:off x="4013938" y="2234133"/>
            <a:ext cx="5030943" cy="330771"/>
          </a:xfrm>
          <a:prstGeom prst="roundRect">
            <a:avLst/>
          </a:prstGeom>
          <a:solidFill>
            <a:schemeClr val="bg1">
              <a:lumMod val="65000"/>
            </a:schemeClr>
          </a:solidFill>
        </p:spPr>
        <p:txBody>
          <a:bodyPr wrap="square" anchor="ctr">
            <a:noAutofit/>
          </a:bodyPr>
          <a:lstStyle/>
          <a:p>
            <a:pPr algn="ctr">
              <a:lnSpc>
                <a:spcPct val="80000"/>
              </a:lnSpc>
            </a:pPr>
            <a:r>
              <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rPr>
              <a:t>Результат и </a:t>
            </a:r>
            <a:r>
              <a:rPr lang="ru-RU" sz="1600" b="1"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показатели проекта</a:t>
            </a:r>
            <a:endPar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31" name="Скругленный прямоугольник 30"/>
          <p:cNvSpPr/>
          <p:nvPr/>
        </p:nvSpPr>
        <p:spPr>
          <a:xfrm>
            <a:off x="107504" y="4092664"/>
            <a:ext cx="3672408" cy="344448"/>
          </a:xfrm>
          <a:prstGeom prst="roundRect">
            <a:avLst/>
          </a:prstGeom>
          <a:solidFill>
            <a:schemeClr val="bg1">
              <a:lumMod val="65000"/>
            </a:schemeClr>
          </a:solidFill>
        </p:spPr>
        <p:txBody>
          <a:bodyPr wrap="square" anchor="ctr">
            <a:noAutofit/>
          </a:bodyPr>
          <a:lstStyle/>
          <a:p>
            <a:pPr algn="ctr">
              <a:lnSpc>
                <a:spcPct val="80000"/>
              </a:lnSpc>
            </a:pPr>
            <a:r>
              <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rPr>
              <a:t>Ключевые </a:t>
            </a:r>
            <a:r>
              <a:rPr lang="ru-RU" sz="1600" b="1"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мероприятия</a:t>
            </a:r>
            <a:endPar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32" name="Скругленный прямоугольник 31"/>
          <p:cNvSpPr/>
          <p:nvPr/>
        </p:nvSpPr>
        <p:spPr>
          <a:xfrm>
            <a:off x="4013938" y="4106341"/>
            <a:ext cx="5030943" cy="330771"/>
          </a:xfrm>
          <a:prstGeom prst="roundRect">
            <a:avLst/>
          </a:prstGeom>
          <a:solidFill>
            <a:schemeClr val="bg1">
              <a:lumMod val="65000"/>
            </a:schemeClr>
          </a:solidFill>
        </p:spPr>
        <p:txBody>
          <a:bodyPr wrap="square" anchor="ctr">
            <a:noAutofit/>
          </a:bodyPr>
          <a:lstStyle/>
          <a:p>
            <a:pPr algn="ctr">
              <a:lnSpc>
                <a:spcPct val="80000"/>
              </a:lnSpc>
            </a:pPr>
            <a:r>
              <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rPr>
              <a:t>Результат и </a:t>
            </a:r>
            <a:r>
              <a:rPr lang="ru-RU" sz="1600" b="1"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показатели проекта</a:t>
            </a:r>
            <a:endPar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33" name="Прямоугольник 32"/>
          <p:cNvSpPr/>
          <p:nvPr/>
        </p:nvSpPr>
        <p:spPr>
          <a:xfrm>
            <a:off x="35496" y="6085745"/>
            <a:ext cx="4328866" cy="784830"/>
          </a:xfrm>
          <a:prstGeom prst="rect">
            <a:avLst/>
          </a:prstGeom>
        </p:spPr>
        <p:txBody>
          <a:bodyPr wrap="square">
            <a:spAutoFit/>
          </a:bodyPr>
          <a:lstStyle/>
          <a:p>
            <a:r>
              <a:rPr lang="ru-RU" sz="1500" dirty="0">
                <a:latin typeface="Century Gothic" pitchFamily="34" charset="0"/>
                <a:ea typeface="Calibri"/>
                <a:cs typeface="Times New Roman"/>
              </a:rPr>
              <a:t>Формирование системы непрерывного обновления работающими гражданами профессиональных знаний</a:t>
            </a:r>
          </a:p>
        </p:txBody>
      </p:sp>
      <p:sp>
        <p:nvSpPr>
          <p:cNvPr id="34" name="Прямоугольник 33"/>
          <p:cNvSpPr/>
          <p:nvPr/>
        </p:nvSpPr>
        <p:spPr>
          <a:xfrm>
            <a:off x="331913" y="5437673"/>
            <a:ext cx="8712968" cy="274616"/>
          </a:xfrm>
          <a:prstGeom prst="rect">
            <a:avLst/>
          </a:prstGeom>
          <a:gradFill flip="none" rotWithShape="1">
            <a:gsLst>
              <a:gs pos="18000">
                <a:srgbClr val="FF0000"/>
              </a:gs>
              <a:gs pos="78004">
                <a:schemeClr val="accent6">
                  <a:lumMod val="75000"/>
                </a:schemeClr>
              </a:gs>
              <a:gs pos="59022">
                <a:srgbClr val="F97436"/>
              </a:gs>
              <a:gs pos="71000">
                <a:schemeClr val="accent6">
                  <a:lumMod val="90000"/>
                </a:schemeClr>
              </a:gs>
              <a:gs pos="100000">
                <a:srgbClr val="FF00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t>Региональный проект </a:t>
            </a:r>
            <a:r>
              <a:rPr lang="ru-RU" b="1" dirty="0" smtClean="0"/>
              <a:t>«</a:t>
            </a:r>
            <a:r>
              <a:rPr lang="ru-RU" b="1" dirty="0"/>
              <a:t>Новые возможности для каждого</a:t>
            </a:r>
            <a:r>
              <a:rPr lang="ru-RU" b="1" dirty="0" smtClean="0"/>
              <a:t>»</a:t>
            </a:r>
            <a:endParaRPr lang="ru-RU" dirty="0"/>
          </a:p>
        </p:txBody>
      </p:sp>
      <p:sp>
        <p:nvSpPr>
          <p:cNvPr id="35" name="Прямоугольник 34"/>
          <p:cNvSpPr/>
          <p:nvPr/>
        </p:nvSpPr>
        <p:spPr>
          <a:xfrm>
            <a:off x="4139952" y="6085745"/>
            <a:ext cx="5544616" cy="784830"/>
          </a:xfrm>
          <a:prstGeom prst="rect">
            <a:avLst/>
          </a:prstGeom>
        </p:spPr>
        <p:txBody>
          <a:bodyPr wrap="square">
            <a:spAutoFit/>
          </a:bodyPr>
          <a:lstStyle/>
          <a:p>
            <a:r>
              <a:rPr lang="ru-RU" sz="1500" dirty="0">
                <a:latin typeface="Century Gothic" pitchFamily="34" charset="0"/>
                <a:ea typeface="Calibri"/>
                <a:cs typeface="Times New Roman"/>
              </a:rPr>
              <a:t>Разработаны программы непрерывного </a:t>
            </a:r>
            <a:r>
              <a:rPr lang="ru-RU" sz="1500" dirty="0" err="1" smtClean="0">
                <a:latin typeface="Century Gothic" pitchFamily="34" charset="0"/>
                <a:ea typeface="Calibri"/>
                <a:cs typeface="Times New Roman"/>
              </a:rPr>
              <a:t>образо</a:t>
            </a:r>
            <a:r>
              <a:rPr lang="ru-RU" sz="1500" dirty="0" smtClean="0">
                <a:latin typeface="Century Gothic" pitchFamily="34" charset="0"/>
                <a:ea typeface="Calibri"/>
                <a:cs typeface="Times New Roman"/>
              </a:rPr>
              <a:t>-</a:t>
            </a:r>
          </a:p>
          <a:p>
            <a:r>
              <a:rPr lang="ru-RU" sz="1500" dirty="0" err="1" smtClean="0">
                <a:latin typeface="Century Gothic" pitchFamily="34" charset="0"/>
                <a:ea typeface="Calibri"/>
                <a:cs typeface="Times New Roman"/>
              </a:rPr>
              <a:t>вания</a:t>
            </a:r>
            <a:r>
              <a:rPr lang="ru-RU" sz="1500" dirty="0" smtClean="0">
                <a:latin typeface="Century Gothic" pitchFamily="34" charset="0"/>
                <a:ea typeface="Calibri"/>
                <a:cs typeface="Times New Roman"/>
              </a:rPr>
              <a:t> </a:t>
            </a:r>
            <a:r>
              <a:rPr lang="ru-RU" sz="1500" dirty="0">
                <a:latin typeface="Century Gothic" pitchFamily="34" charset="0"/>
                <a:ea typeface="Calibri"/>
                <a:cs typeface="Times New Roman"/>
              </a:rPr>
              <a:t>в профессиональных образовательных организациях</a:t>
            </a:r>
          </a:p>
        </p:txBody>
      </p:sp>
      <p:sp>
        <p:nvSpPr>
          <p:cNvPr id="37" name="Скругленный прямоугольник 36"/>
          <p:cNvSpPr/>
          <p:nvPr/>
        </p:nvSpPr>
        <p:spPr>
          <a:xfrm>
            <a:off x="107504" y="5741297"/>
            <a:ext cx="3672408" cy="344448"/>
          </a:xfrm>
          <a:prstGeom prst="roundRect">
            <a:avLst/>
          </a:prstGeom>
          <a:solidFill>
            <a:schemeClr val="bg1">
              <a:lumMod val="65000"/>
            </a:schemeClr>
          </a:solidFill>
        </p:spPr>
        <p:txBody>
          <a:bodyPr wrap="square" anchor="ctr">
            <a:noAutofit/>
          </a:bodyPr>
          <a:lstStyle/>
          <a:p>
            <a:pPr algn="ctr">
              <a:lnSpc>
                <a:spcPct val="80000"/>
              </a:lnSpc>
            </a:pPr>
            <a:r>
              <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rPr>
              <a:t>Ключевые </a:t>
            </a:r>
            <a:r>
              <a:rPr lang="ru-RU" sz="1600" b="1"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мероприятия</a:t>
            </a:r>
            <a:endPar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38" name="Скругленный прямоугольник 37"/>
          <p:cNvSpPr/>
          <p:nvPr/>
        </p:nvSpPr>
        <p:spPr>
          <a:xfrm>
            <a:off x="4013938" y="5754974"/>
            <a:ext cx="5030943" cy="330771"/>
          </a:xfrm>
          <a:prstGeom prst="roundRect">
            <a:avLst/>
          </a:prstGeom>
          <a:solidFill>
            <a:schemeClr val="bg1">
              <a:lumMod val="65000"/>
            </a:schemeClr>
          </a:solidFill>
        </p:spPr>
        <p:txBody>
          <a:bodyPr wrap="square" anchor="ctr">
            <a:noAutofit/>
          </a:bodyPr>
          <a:lstStyle/>
          <a:p>
            <a:pPr algn="ctr">
              <a:lnSpc>
                <a:spcPct val="80000"/>
              </a:lnSpc>
            </a:pPr>
            <a:r>
              <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rPr>
              <a:t>Результат и </a:t>
            </a:r>
            <a:r>
              <a:rPr lang="ru-RU" sz="1600" b="1"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показатели проекта</a:t>
            </a:r>
            <a:endPar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36" name="Номер слайда 4"/>
          <p:cNvSpPr>
            <a:spLocks noGrp="1"/>
          </p:cNvSpPr>
          <p:nvPr>
            <p:ph type="sldNum" sz="quarter" idx="12"/>
          </p:nvPr>
        </p:nvSpPr>
        <p:spPr>
          <a:xfrm>
            <a:off x="0" y="6547436"/>
            <a:ext cx="467544" cy="310564"/>
          </a:xfrm>
          <a:noFill/>
          <a:ln w="3175">
            <a:noFill/>
            <a:miter lim="800000"/>
            <a:headEnd/>
            <a:tailEnd/>
          </a:ln>
          <a:effectLst/>
        </p:spPr>
        <p:txBody>
          <a:bodyPr wrap="square" lIns="124683" tIns="62340" rIns="124683" bIns="62340" anchor="ctr">
            <a:spAutoFit/>
          </a:bodyPr>
          <a:lstStyle/>
          <a:p>
            <a:pPr algn="l">
              <a:spcBef>
                <a:spcPct val="0"/>
              </a:spcBef>
            </a:pPr>
            <a:fld id="{B19B0651-EE4F-4900-A07F-96A6BFA9D0F0}" type="slidenum">
              <a:rPr lang="ru-RU" smtClean="0">
                <a:solidFill>
                  <a:schemeClr val="bg1">
                    <a:lumMod val="65000"/>
                  </a:schemeClr>
                </a:solidFill>
                <a:latin typeface="Century Gothic" panose="020B0502020202020204" pitchFamily="34" charset="0"/>
              </a:rPr>
              <a:pPr algn="l">
                <a:spcBef>
                  <a:spcPct val="0"/>
                </a:spcBef>
              </a:pPr>
              <a:t>10</a:t>
            </a:fld>
            <a:endParaRPr lang="ru-RU" dirty="0">
              <a:solidFill>
                <a:schemeClr val="bg1">
                  <a:lumMod val="65000"/>
                </a:schemeClr>
              </a:solidFill>
              <a:latin typeface="Century Gothic" panose="020B0502020202020204" pitchFamily="34" charset="0"/>
            </a:endParaRPr>
          </a:p>
        </p:txBody>
      </p:sp>
    </p:spTree>
    <p:extLst>
      <p:ext uri="{BB962C8B-B14F-4D97-AF65-F5344CB8AC3E}">
        <p14:creationId xmlns:p14="http://schemas.microsoft.com/office/powerpoint/2010/main" xmlns="" val="23728519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8858" y="27928"/>
            <a:ext cx="9144000" cy="618631"/>
          </a:xfrm>
          <a:prstGeom prst="rect">
            <a:avLst/>
          </a:prstGeom>
        </p:spPr>
        <p:txBody>
          <a:bodyPr anchor="ctr">
            <a:spAutoFit/>
          </a:bodyPr>
          <a:lstStyle/>
          <a:p>
            <a:pPr lvl="0">
              <a:lnSpc>
                <a:spcPct val="90000"/>
              </a:lnSpc>
              <a:defRPr/>
            </a:pPr>
            <a:r>
              <a:rPr lang="ru-RU" altLang="ru-RU" sz="1900" b="1" kern="0" cap="all" spc="-100" dirty="0" smtClean="0">
                <a:latin typeface="Century Gothic" pitchFamily="34" charset="0"/>
              </a:rPr>
              <a:t>Инициативы Губернатора области, направленные на развитие образования  до 2024 года</a:t>
            </a:r>
          </a:p>
        </p:txBody>
      </p:sp>
      <p:sp>
        <p:nvSpPr>
          <p:cNvPr id="6" name="Прямоугольник 5"/>
          <p:cNvSpPr/>
          <p:nvPr/>
        </p:nvSpPr>
        <p:spPr>
          <a:xfrm>
            <a:off x="0" y="654493"/>
            <a:ext cx="6520245" cy="400110"/>
          </a:xfrm>
          <a:prstGeom prst="rect">
            <a:avLst/>
          </a:prstGeom>
        </p:spPr>
        <p:txBody>
          <a:bodyPr wrap="square">
            <a:spAutoFit/>
          </a:bodyPr>
          <a:lstStyle/>
          <a:p>
            <a:pPr>
              <a:buFont typeface="Wingdings" pitchFamily="2" charset="2"/>
              <a:buChar char="ü"/>
            </a:pPr>
            <a:r>
              <a:rPr lang="ru-RU" b="1" dirty="0" smtClean="0">
                <a:solidFill>
                  <a:srgbClr val="FF0000"/>
                </a:solidFill>
                <a:latin typeface="Century Gothic" pitchFamily="34" charset="0"/>
              </a:rPr>
              <a:t> </a:t>
            </a:r>
            <a:r>
              <a:rPr lang="ru-RU" dirty="0" smtClean="0">
                <a:latin typeface="Century Gothic" pitchFamily="34" charset="0"/>
              </a:rPr>
              <a:t>Строительство </a:t>
            </a:r>
            <a:r>
              <a:rPr lang="ru-RU" sz="2000" b="1" dirty="0" smtClean="0">
                <a:solidFill>
                  <a:srgbClr val="FF0000"/>
                </a:solidFill>
                <a:latin typeface="Century Gothic" pitchFamily="34" charset="0"/>
              </a:rPr>
              <a:t>14</a:t>
            </a:r>
            <a:r>
              <a:rPr lang="ru-RU" dirty="0" smtClean="0">
                <a:solidFill>
                  <a:srgbClr val="FF0000"/>
                </a:solidFill>
                <a:latin typeface="Century Gothic" pitchFamily="34" charset="0"/>
              </a:rPr>
              <a:t> новых детских садов и </a:t>
            </a:r>
            <a:r>
              <a:rPr lang="ru-RU" sz="2000" b="1" dirty="0" smtClean="0">
                <a:solidFill>
                  <a:srgbClr val="FF0000"/>
                </a:solidFill>
                <a:latin typeface="Century Gothic" pitchFamily="34" charset="0"/>
              </a:rPr>
              <a:t>9</a:t>
            </a:r>
            <a:r>
              <a:rPr lang="ru-RU" dirty="0" smtClean="0">
                <a:solidFill>
                  <a:srgbClr val="FF0000"/>
                </a:solidFill>
                <a:latin typeface="Century Gothic" pitchFamily="34" charset="0"/>
              </a:rPr>
              <a:t> школ.</a:t>
            </a:r>
            <a:endParaRPr lang="ru-RU" dirty="0" smtClean="0">
              <a:solidFill>
                <a:srgbClr val="FF0000"/>
              </a:solidFill>
              <a:latin typeface="Century Gothic" pitchFamily="34" charset="0"/>
              <a:cs typeface="Times New Roman" pitchFamily="18" charset="0"/>
            </a:endParaRPr>
          </a:p>
        </p:txBody>
      </p:sp>
      <p:sp>
        <p:nvSpPr>
          <p:cNvPr id="7" name="Прямоугольник 6"/>
          <p:cNvSpPr/>
          <p:nvPr/>
        </p:nvSpPr>
        <p:spPr>
          <a:xfrm>
            <a:off x="0" y="1021744"/>
            <a:ext cx="9144000" cy="923330"/>
          </a:xfrm>
          <a:prstGeom prst="rect">
            <a:avLst/>
          </a:prstGeom>
        </p:spPr>
        <p:txBody>
          <a:bodyPr wrap="square">
            <a:spAutoFit/>
          </a:bodyPr>
          <a:lstStyle/>
          <a:p>
            <a:pPr>
              <a:buFont typeface="Wingdings" pitchFamily="2" charset="2"/>
              <a:buChar char="ü"/>
              <a:defRPr/>
            </a:pPr>
            <a:r>
              <a:rPr lang="ru-RU" b="1" dirty="0" smtClean="0">
                <a:solidFill>
                  <a:srgbClr val="FF0000"/>
                </a:solidFill>
                <a:latin typeface="Century Gothic" pitchFamily="34" charset="0"/>
              </a:rPr>
              <a:t> </a:t>
            </a:r>
            <a:r>
              <a:rPr lang="ru-RU" dirty="0" smtClean="0">
                <a:latin typeface="Century Gothic" pitchFamily="34" charset="0"/>
              </a:rPr>
              <a:t>Ремонты школ, детских садов, учреждений дополнительного образования, областных колледжей и техникумов. Замена мебели, обновление лабораторного, учебного оборудования.</a:t>
            </a:r>
            <a:endParaRPr lang="ru-RU" dirty="0" smtClean="0">
              <a:solidFill>
                <a:schemeClr val="tx2">
                  <a:lumMod val="50000"/>
                </a:schemeClr>
              </a:solidFill>
              <a:latin typeface="Century Gothic" pitchFamily="34" charset="0"/>
              <a:cs typeface="Times New Roman" pitchFamily="18" charset="0"/>
            </a:endParaRPr>
          </a:p>
        </p:txBody>
      </p:sp>
      <p:sp>
        <p:nvSpPr>
          <p:cNvPr id="8" name="Прямоугольник 7"/>
          <p:cNvSpPr/>
          <p:nvPr/>
        </p:nvSpPr>
        <p:spPr>
          <a:xfrm>
            <a:off x="0" y="3140968"/>
            <a:ext cx="9144000" cy="923330"/>
          </a:xfrm>
          <a:prstGeom prst="rect">
            <a:avLst/>
          </a:prstGeom>
        </p:spPr>
        <p:txBody>
          <a:bodyPr wrap="square">
            <a:spAutoFit/>
          </a:bodyPr>
          <a:lstStyle/>
          <a:p>
            <a:pPr>
              <a:buFont typeface="Wingdings" pitchFamily="2" charset="2"/>
              <a:buChar char="ü"/>
              <a:defRPr/>
            </a:pPr>
            <a:r>
              <a:rPr lang="ru-RU" dirty="0" smtClean="0">
                <a:solidFill>
                  <a:srgbClr val="FF0000"/>
                </a:solidFill>
                <a:latin typeface="Century Gothic" pitchFamily="34" charset="0"/>
              </a:rPr>
              <a:t> </a:t>
            </a:r>
            <a:r>
              <a:rPr lang="ru-RU" dirty="0" smtClean="0">
                <a:latin typeface="Century Gothic" pitchFamily="34" charset="0"/>
              </a:rPr>
              <a:t>Кадровое обеспечение отрасли. Обучение </a:t>
            </a:r>
            <a:r>
              <a:rPr lang="ru-RU" dirty="0" err="1" smtClean="0">
                <a:latin typeface="Century Gothic" pitchFamily="34" charset="0"/>
              </a:rPr>
              <a:t>студентов-целевиков</a:t>
            </a:r>
            <a:r>
              <a:rPr lang="ru-RU" dirty="0" smtClean="0">
                <a:latin typeface="Century Gothic" pitchFamily="34" charset="0"/>
              </a:rPr>
              <a:t> по востребованным педагогическим специальностям (первый набор с 1 сентября 2019 года).</a:t>
            </a:r>
            <a:endParaRPr lang="ru-RU" dirty="0">
              <a:latin typeface="Century Gothic" pitchFamily="34" charset="0"/>
              <a:cs typeface="Times New Roman" pitchFamily="18" charset="0"/>
            </a:endParaRPr>
          </a:p>
        </p:txBody>
      </p:sp>
      <p:sp>
        <p:nvSpPr>
          <p:cNvPr id="10" name="Прямоугольник 9"/>
          <p:cNvSpPr/>
          <p:nvPr/>
        </p:nvSpPr>
        <p:spPr>
          <a:xfrm>
            <a:off x="0" y="1916832"/>
            <a:ext cx="9144000" cy="1231106"/>
          </a:xfrm>
          <a:prstGeom prst="rect">
            <a:avLst/>
          </a:prstGeom>
        </p:spPr>
        <p:txBody>
          <a:bodyPr wrap="square">
            <a:spAutoFit/>
          </a:bodyPr>
          <a:lstStyle/>
          <a:p>
            <a:pPr>
              <a:buFont typeface="Wingdings" pitchFamily="2" charset="2"/>
              <a:buChar char="ü"/>
              <a:defRPr/>
            </a:pPr>
            <a:r>
              <a:rPr lang="ru-RU" dirty="0" smtClean="0">
                <a:solidFill>
                  <a:srgbClr val="FF0000"/>
                </a:solidFill>
                <a:latin typeface="Century Gothic" pitchFamily="34" charset="0"/>
              </a:rPr>
              <a:t> </a:t>
            </a:r>
            <a:r>
              <a:rPr lang="ru-RU" dirty="0" err="1" smtClean="0">
                <a:latin typeface="Century Gothic" pitchFamily="34" charset="0"/>
              </a:rPr>
              <a:t>Цифровизация</a:t>
            </a:r>
            <a:r>
              <a:rPr lang="ru-RU" dirty="0" smtClean="0">
                <a:latin typeface="Century Gothic" pitchFamily="34" charset="0"/>
              </a:rPr>
              <a:t>  </a:t>
            </a:r>
            <a:r>
              <a:rPr lang="ru-RU" sz="2000" b="1" dirty="0" smtClean="0">
                <a:solidFill>
                  <a:srgbClr val="FF0000"/>
                </a:solidFill>
                <a:latin typeface="Century Gothic" pitchFamily="34" charset="0"/>
              </a:rPr>
              <a:t>130</a:t>
            </a:r>
            <a:r>
              <a:rPr lang="ru-RU" dirty="0" smtClean="0">
                <a:solidFill>
                  <a:srgbClr val="FF0000"/>
                </a:solidFill>
                <a:latin typeface="Century Gothic" pitchFamily="34" charset="0"/>
              </a:rPr>
              <a:t> школ и колледжей</a:t>
            </a:r>
            <a:r>
              <a:rPr lang="ru-RU" dirty="0" smtClean="0">
                <a:latin typeface="Century Gothic" pitchFamily="34" charset="0"/>
              </a:rPr>
              <a:t>. Создание стационарных и мобильных </a:t>
            </a:r>
            <a:r>
              <a:rPr lang="ru-RU" dirty="0" err="1" smtClean="0">
                <a:latin typeface="Century Gothic" pitchFamily="34" charset="0"/>
              </a:rPr>
              <a:t>Кванториумов</a:t>
            </a:r>
            <a:r>
              <a:rPr lang="ru-RU" dirty="0" smtClean="0">
                <a:latin typeface="Century Gothic" pitchFamily="34" charset="0"/>
              </a:rPr>
              <a:t>, </a:t>
            </a:r>
            <a:r>
              <a:rPr lang="en-US" dirty="0" smtClean="0">
                <a:latin typeface="Century Gothic" pitchFamily="34" charset="0"/>
              </a:rPr>
              <a:t>IT</a:t>
            </a:r>
            <a:r>
              <a:rPr lang="ru-RU" dirty="0" smtClean="0">
                <a:latin typeface="Century Gothic" pitchFamily="34" charset="0"/>
              </a:rPr>
              <a:t>-кубов,  Дома научной </a:t>
            </a:r>
            <a:r>
              <a:rPr lang="ru-RU" dirty="0" err="1" smtClean="0">
                <a:latin typeface="Century Gothic" pitchFamily="34" charset="0"/>
              </a:rPr>
              <a:t>коллаборации</a:t>
            </a:r>
            <a:r>
              <a:rPr lang="ru-RU" dirty="0" smtClean="0">
                <a:latin typeface="Century Gothic" pitchFamily="34" charset="0"/>
              </a:rPr>
              <a:t>, Центра по работе с одаренными детьми по модели «Сириус», Центров образования цифрового и гуманитарного профилей.</a:t>
            </a:r>
            <a:endParaRPr lang="ru-RU" dirty="0" smtClean="0">
              <a:solidFill>
                <a:schemeClr val="tx2">
                  <a:lumMod val="50000"/>
                </a:schemeClr>
              </a:solidFill>
              <a:latin typeface="Century Gothic" pitchFamily="34" charset="0"/>
              <a:cs typeface="Times New Roman" pitchFamily="18" charset="0"/>
            </a:endParaRPr>
          </a:p>
        </p:txBody>
      </p:sp>
      <p:sp>
        <p:nvSpPr>
          <p:cNvPr id="11" name="Прямоугольник 10"/>
          <p:cNvSpPr/>
          <p:nvPr/>
        </p:nvSpPr>
        <p:spPr>
          <a:xfrm>
            <a:off x="0" y="4077072"/>
            <a:ext cx="9144000" cy="923330"/>
          </a:xfrm>
          <a:prstGeom prst="rect">
            <a:avLst/>
          </a:prstGeom>
        </p:spPr>
        <p:txBody>
          <a:bodyPr wrap="square">
            <a:spAutoFit/>
          </a:bodyPr>
          <a:lstStyle/>
          <a:p>
            <a:pPr>
              <a:buFont typeface="Wingdings" pitchFamily="2" charset="2"/>
              <a:buChar char="ü"/>
            </a:pPr>
            <a:r>
              <a:rPr lang="ru-RU" dirty="0" smtClean="0">
                <a:solidFill>
                  <a:srgbClr val="FF0000"/>
                </a:solidFill>
                <a:latin typeface="Century Gothic" pitchFamily="34" charset="0"/>
              </a:rPr>
              <a:t> </a:t>
            </a:r>
            <a:r>
              <a:rPr lang="ru-RU" dirty="0" smtClean="0">
                <a:latin typeface="Century Gothic" pitchFamily="34" charset="0"/>
              </a:rPr>
              <a:t>Предоставление молодым специалистам жилья в аренду </a:t>
            </a:r>
            <a:r>
              <a:rPr lang="ru-RU" dirty="0" smtClean="0">
                <a:solidFill>
                  <a:srgbClr val="FF0000"/>
                </a:solidFill>
                <a:latin typeface="Century Gothic" pitchFamily="34" charset="0"/>
              </a:rPr>
              <a:t>(компенсации съема жилья на коммерческом рынке)</a:t>
            </a:r>
            <a:r>
              <a:rPr lang="ru-RU" dirty="0" smtClean="0">
                <a:latin typeface="Century Gothic" pitchFamily="34" charset="0"/>
              </a:rPr>
              <a:t>, работающим или приехавшим на работу в сельскую местность.</a:t>
            </a:r>
            <a:endParaRPr lang="ru-RU" dirty="0">
              <a:solidFill>
                <a:schemeClr val="tx2">
                  <a:lumMod val="50000"/>
                </a:schemeClr>
              </a:solidFill>
              <a:latin typeface="Century Gothic" pitchFamily="34" charset="0"/>
              <a:cs typeface="Times New Roman" pitchFamily="18" charset="0"/>
            </a:endParaRPr>
          </a:p>
        </p:txBody>
      </p:sp>
      <p:sp>
        <p:nvSpPr>
          <p:cNvPr id="12" name="Прямоугольник 11"/>
          <p:cNvSpPr/>
          <p:nvPr/>
        </p:nvSpPr>
        <p:spPr>
          <a:xfrm>
            <a:off x="0" y="5085184"/>
            <a:ext cx="9144000" cy="923330"/>
          </a:xfrm>
          <a:prstGeom prst="rect">
            <a:avLst/>
          </a:prstGeom>
        </p:spPr>
        <p:txBody>
          <a:bodyPr wrap="square">
            <a:spAutoFit/>
          </a:bodyPr>
          <a:lstStyle/>
          <a:p>
            <a:pPr>
              <a:buFont typeface="Wingdings" pitchFamily="2" charset="2"/>
              <a:buChar char="ü"/>
            </a:pPr>
            <a:r>
              <a:rPr lang="ru-RU" dirty="0" smtClean="0">
                <a:solidFill>
                  <a:srgbClr val="FF0000"/>
                </a:solidFill>
                <a:latin typeface="Century Gothic" pitchFamily="34" charset="0"/>
              </a:rPr>
              <a:t> </a:t>
            </a:r>
            <a:r>
              <a:rPr lang="ru-RU" dirty="0" smtClean="0">
                <a:latin typeface="Century Gothic" pitchFamily="34" charset="0"/>
              </a:rPr>
              <a:t>Запуск региональной программы «Земский учитель» </a:t>
            </a:r>
            <a:r>
              <a:rPr lang="ru-RU" dirty="0" smtClean="0">
                <a:solidFill>
                  <a:srgbClr val="FF0000"/>
                </a:solidFill>
                <a:latin typeface="Century Gothic" pitchFamily="34" charset="0"/>
              </a:rPr>
              <a:t>(выплата подъемных профильным молодым специалистам, переезжающим в сельскую местность)</a:t>
            </a:r>
            <a:r>
              <a:rPr lang="ru-RU" dirty="0" smtClean="0">
                <a:latin typeface="Century Gothic" pitchFamily="34" charset="0"/>
              </a:rPr>
              <a:t>.</a:t>
            </a:r>
            <a:endParaRPr lang="ru-RU" dirty="0">
              <a:solidFill>
                <a:schemeClr val="tx2">
                  <a:lumMod val="50000"/>
                </a:schemeClr>
              </a:solidFill>
              <a:latin typeface="Century Gothic" pitchFamily="34" charset="0"/>
              <a:cs typeface="Times New Roman" pitchFamily="18" charset="0"/>
            </a:endParaRPr>
          </a:p>
        </p:txBody>
      </p:sp>
      <p:sp>
        <p:nvSpPr>
          <p:cNvPr id="13" name="Прямоугольник 12"/>
          <p:cNvSpPr/>
          <p:nvPr/>
        </p:nvSpPr>
        <p:spPr>
          <a:xfrm>
            <a:off x="0" y="5949280"/>
            <a:ext cx="9144000" cy="646331"/>
          </a:xfrm>
          <a:prstGeom prst="rect">
            <a:avLst/>
          </a:prstGeom>
        </p:spPr>
        <p:txBody>
          <a:bodyPr wrap="square">
            <a:spAutoFit/>
          </a:bodyPr>
          <a:lstStyle/>
          <a:p>
            <a:pPr>
              <a:buFont typeface="Wingdings" pitchFamily="2" charset="2"/>
              <a:buChar char="ü"/>
            </a:pPr>
            <a:r>
              <a:rPr lang="ru-RU" dirty="0" smtClean="0">
                <a:solidFill>
                  <a:srgbClr val="FF0000"/>
                </a:solidFill>
                <a:latin typeface="Century Gothic" pitchFamily="34" charset="0"/>
              </a:rPr>
              <a:t> </a:t>
            </a:r>
            <a:r>
              <a:rPr lang="ru-RU" dirty="0" smtClean="0">
                <a:latin typeface="Century Gothic" pitchFamily="34" charset="0"/>
              </a:rPr>
              <a:t>Премирование призеров заключительного этапа олимпиады школьников,  а также подготовивших их педагогов.</a:t>
            </a:r>
            <a:endParaRPr lang="ru-RU" dirty="0">
              <a:solidFill>
                <a:schemeClr val="tx2">
                  <a:lumMod val="50000"/>
                </a:schemeClr>
              </a:solidFill>
              <a:latin typeface="Century Gothic" pitchFamily="34" charset="0"/>
              <a:cs typeface="Times New Roman" pitchFamily="18" charset="0"/>
            </a:endParaRPr>
          </a:p>
        </p:txBody>
      </p:sp>
      <p:sp>
        <p:nvSpPr>
          <p:cNvPr id="14" name="Номер слайда 4"/>
          <p:cNvSpPr txBox="1">
            <a:spLocks/>
          </p:cNvSpPr>
          <p:nvPr/>
        </p:nvSpPr>
        <p:spPr>
          <a:xfrm>
            <a:off x="0" y="6547436"/>
            <a:ext cx="467544" cy="310564"/>
          </a:xfrm>
          <a:prstGeom prst="rect">
            <a:avLst/>
          </a:prstGeom>
          <a:noFill/>
          <a:ln w="3175">
            <a:noFill/>
            <a:miter lim="800000"/>
            <a:headEnd/>
            <a:tailEnd/>
          </a:ln>
          <a:effectLst/>
        </p:spPr>
        <p:txBody>
          <a:bodyPr vert="horz" wrap="square" lIns="124683" tIns="62340" rIns="124683" bIns="62340" rtlCol="0" anchor="ctr">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fld id="{B19B0651-EE4F-4900-A07F-96A6BFA9D0F0}" type="slidenum">
              <a:rPr kumimoji="0" lang="ru-RU" sz="1200" b="0" i="0" u="none" strike="noStrike" kern="1200" cap="none" spc="0" normalizeH="0" baseline="0" noProof="0" smtClean="0">
                <a:ln>
                  <a:noFill/>
                </a:ln>
                <a:solidFill>
                  <a:schemeClr val="bg1">
                    <a:lumMod val="65000"/>
                  </a:schemeClr>
                </a:solidFill>
                <a:effectLst/>
                <a:uLnTx/>
                <a:uFillTx/>
                <a:latin typeface="Century Gothic" panose="020B0502020202020204" pitchFamily="34" charset="0"/>
                <a:ea typeface="+mn-ea"/>
                <a:cs typeface="+mn-cs"/>
              </a:rPr>
              <a:pPr marL="0" marR="0" lvl="0" indent="0" algn="l" defTabSz="914400" rtl="0" eaLnBrk="1" fontAlgn="auto" latinLnBrk="0" hangingPunct="1">
                <a:lnSpc>
                  <a:spcPct val="100000"/>
                </a:lnSpc>
                <a:spcBef>
                  <a:spcPct val="0"/>
                </a:spcBef>
                <a:spcAft>
                  <a:spcPts val="0"/>
                </a:spcAft>
                <a:buClrTx/>
                <a:buSzTx/>
                <a:buFontTx/>
                <a:buNone/>
                <a:tabLst/>
                <a:defRPr/>
              </a:pPr>
              <a:t>11</a:t>
            </a:fld>
            <a:endParaRPr kumimoji="0" lang="ru-RU" sz="1200" b="0" i="0" u="none" strike="noStrike" kern="1200" cap="none" spc="0" normalizeH="0" baseline="0" noProof="0" dirty="0">
              <a:ln>
                <a:noFill/>
              </a:ln>
              <a:solidFill>
                <a:schemeClr val="bg1">
                  <a:lumMod val="65000"/>
                </a:schemeClr>
              </a:solidFill>
              <a:effectLst/>
              <a:uLnTx/>
              <a:uFillTx/>
              <a:latin typeface="Century Gothic" panose="020B0502020202020204" pitchFamily="34" charset="0"/>
              <a:ea typeface="+mn-ea"/>
              <a:cs typeface="+mn-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xmlns="" id="{BCB686DF-C207-4E07-B328-B7C2923CD445}"/>
              </a:ext>
            </a:extLst>
          </p:cNvPr>
          <p:cNvSpPr>
            <a:spLocks noChangeArrowheads="1"/>
          </p:cNvSpPr>
          <p:nvPr/>
        </p:nvSpPr>
        <p:spPr bwMode="auto">
          <a:xfrm>
            <a:off x="34330" y="44624"/>
            <a:ext cx="9109670" cy="433674"/>
          </a:xfrm>
          <a:prstGeom prst="rect">
            <a:avLst/>
          </a:prstGeom>
          <a:noFill/>
          <a:ln w="3175">
            <a:noFill/>
            <a:miter lim="800000"/>
            <a:headEnd/>
            <a:tailEnd/>
          </a:ln>
          <a:effectLst/>
        </p:spPr>
        <p:txBody>
          <a:bodyPr wrap="square" lIns="124683" tIns="62340" rIns="124683" bIns="62340" anchor="ctr">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ru-RU" altLang="ru-RU" sz="2000" b="1" dirty="0" smtClean="0">
                <a:latin typeface="Century Gothic" panose="020B0502020202020204" pitchFamily="34" charset="0"/>
                <a:cs typeface="Tahoma" panose="020B0604030504040204" pitchFamily="34" charset="0"/>
              </a:rPr>
              <a:t>ПРОГРАММЫ ПРАВИТЕЛЬСТВА ОБЛАСТИ</a:t>
            </a:r>
            <a:endParaRPr lang="ru-RU" altLang="ru-RU" sz="2000" b="1" dirty="0">
              <a:latin typeface="Century Gothic" panose="020B0502020202020204" pitchFamily="34" charset="0"/>
              <a:cs typeface="Tahoma" panose="020B0604030504040204" pitchFamily="34" charset="0"/>
            </a:endParaRPr>
          </a:p>
        </p:txBody>
      </p:sp>
      <p:sp>
        <p:nvSpPr>
          <p:cNvPr id="5" name="Номер слайда 4"/>
          <p:cNvSpPr>
            <a:spLocks noGrp="1"/>
          </p:cNvSpPr>
          <p:nvPr>
            <p:ph type="sldNum" sz="quarter" idx="12"/>
          </p:nvPr>
        </p:nvSpPr>
        <p:spPr>
          <a:xfrm>
            <a:off x="0" y="6547436"/>
            <a:ext cx="467544" cy="310564"/>
          </a:xfrm>
          <a:noFill/>
          <a:ln w="3175">
            <a:noFill/>
            <a:miter lim="800000"/>
            <a:headEnd/>
            <a:tailEnd/>
          </a:ln>
          <a:effectLst/>
        </p:spPr>
        <p:txBody>
          <a:bodyPr wrap="square" lIns="124683" tIns="62340" rIns="124683" bIns="62340" anchor="ctr">
            <a:spAutoFit/>
          </a:bodyPr>
          <a:lstStyle/>
          <a:p>
            <a:pPr algn="l">
              <a:spcBef>
                <a:spcPct val="0"/>
              </a:spcBef>
            </a:pPr>
            <a:fld id="{B19B0651-EE4F-4900-A07F-96A6BFA9D0F0}" type="slidenum">
              <a:rPr lang="ru-RU" smtClean="0">
                <a:solidFill>
                  <a:schemeClr val="bg1">
                    <a:lumMod val="65000"/>
                  </a:schemeClr>
                </a:solidFill>
                <a:latin typeface="Century Gothic" panose="020B0502020202020204" pitchFamily="34" charset="0"/>
              </a:rPr>
              <a:pPr algn="l">
                <a:spcBef>
                  <a:spcPct val="0"/>
                </a:spcBef>
              </a:pPr>
              <a:t>12</a:t>
            </a:fld>
            <a:endParaRPr lang="ru-RU" dirty="0">
              <a:solidFill>
                <a:schemeClr val="bg1">
                  <a:lumMod val="65000"/>
                </a:schemeClr>
              </a:solidFill>
              <a:latin typeface="Century Gothic" panose="020B0502020202020204" pitchFamily="34" charset="0"/>
            </a:endParaRPr>
          </a:p>
        </p:txBody>
      </p:sp>
      <p:pic>
        <p:nvPicPr>
          <p:cNvPr id="25" name="Picture 10" descr="J:\Общие документы\Презентации\2019_03_26 СоцЭкСитВО\prog1.png"/>
          <p:cNvPicPr>
            <a:picLocks noChangeAspect="1" noChangeArrowheads="1"/>
          </p:cNvPicPr>
          <p:nvPr/>
        </p:nvPicPr>
        <p:blipFill>
          <a:blip r:embed="rId3" cstate="print"/>
          <a:srcRect/>
          <a:stretch>
            <a:fillRect/>
          </a:stretch>
        </p:blipFill>
        <p:spPr bwMode="auto">
          <a:xfrm>
            <a:off x="179512" y="548680"/>
            <a:ext cx="1705235" cy="1324914"/>
          </a:xfrm>
          <a:prstGeom prst="rect">
            <a:avLst/>
          </a:prstGeom>
          <a:noFill/>
        </p:spPr>
      </p:pic>
      <p:sp>
        <p:nvSpPr>
          <p:cNvPr id="26" name="Прямоугольник 25"/>
          <p:cNvSpPr/>
          <p:nvPr/>
        </p:nvSpPr>
        <p:spPr>
          <a:xfrm>
            <a:off x="1979712" y="548680"/>
            <a:ext cx="5688632" cy="1323439"/>
          </a:xfrm>
          <a:prstGeom prst="rect">
            <a:avLst/>
          </a:prstGeom>
        </p:spPr>
        <p:txBody>
          <a:bodyPr wrap="square" anchor="b">
            <a:spAutoFit/>
          </a:bodyPr>
          <a:lstStyle/>
          <a:p>
            <a:pPr>
              <a:spcAft>
                <a:spcPts val="0"/>
              </a:spcAft>
            </a:pPr>
            <a:r>
              <a:rPr lang="ru-RU" sz="1600" dirty="0" smtClean="0">
                <a:latin typeface="Century Gothic" pitchFamily="34" charset="0"/>
              </a:rPr>
              <a:t>Капремонт </a:t>
            </a:r>
            <a:r>
              <a:rPr lang="ru-RU" sz="1600" b="1" dirty="0" smtClean="0">
                <a:solidFill>
                  <a:srgbClr val="FF0000"/>
                </a:solidFill>
                <a:latin typeface="Century Gothic" pitchFamily="34" charset="0"/>
              </a:rPr>
              <a:t>252 отделений стационаров, поликлиник, </a:t>
            </a:r>
            <a:r>
              <a:rPr lang="ru-RU" sz="1600" b="1" dirty="0" err="1" smtClean="0">
                <a:solidFill>
                  <a:srgbClr val="FF0000"/>
                </a:solidFill>
                <a:latin typeface="Century Gothic" pitchFamily="34" charset="0"/>
              </a:rPr>
              <a:t>ФАПов</a:t>
            </a:r>
            <a:r>
              <a:rPr lang="ru-RU" sz="1600" b="1" dirty="0" smtClean="0">
                <a:solidFill>
                  <a:srgbClr val="FF0000"/>
                </a:solidFill>
                <a:latin typeface="Century Gothic" pitchFamily="34" charset="0"/>
              </a:rPr>
              <a:t> и амбулаторий; </a:t>
            </a:r>
            <a:r>
              <a:rPr lang="ru-RU" sz="1600" dirty="0" smtClean="0">
                <a:latin typeface="Century Gothic" pitchFamily="34" charset="0"/>
              </a:rPr>
              <a:t>приобретение</a:t>
            </a:r>
            <a:r>
              <a:rPr lang="ru-RU" sz="1600" b="1" dirty="0" smtClean="0">
                <a:solidFill>
                  <a:srgbClr val="C00000"/>
                </a:solidFill>
                <a:latin typeface="Century Gothic" pitchFamily="34" charset="0"/>
              </a:rPr>
              <a:t> </a:t>
            </a:r>
            <a:r>
              <a:rPr lang="ru-RU" sz="1600" b="1" dirty="0" smtClean="0">
                <a:solidFill>
                  <a:srgbClr val="FF0000"/>
                </a:solidFill>
                <a:latin typeface="Century Gothic" pitchFamily="34" charset="0"/>
              </a:rPr>
              <a:t>62 </a:t>
            </a:r>
            <a:r>
              <a:rPr lang="ru-RU" sz="1600" b="1" dirty="0" err="1" smtClean="0">
                <a:solidFill>
                  <a:srgbClr val="FF0000"/>
                </a:solidFill>
                <a:latin typeface="Century Gothic" pitchFamily="34" charset="0"/>
              </a:rPr>
              <a:t>ФАПов</a:t>
            </a:r>
            <a:r>
              <a:rPr lang="ru-RU" sz="1600" b="1" dirty="0" smtClean="0">
                <a:solidFill>
                  <a:srgbClr val="FF0000"/>
                </a:solidFill>
                <a:latin typeface="Century Gothic" pitchFamily="34" charset="0"/>
              </a:rPr>
              <a:t> и амбулаторий, 162 единиц медоборудования, 72 автомобилей</a:t>
            </a:r>
            <a:r>
              <a:rPr lang="ru-RU" sz="1600" b="1" dirty="0" smtClean="0">
                <a:solidFill>
                  <a:srgbClr val="C00000"/>
                </a:solidFill>
                <a:latin typeface="Century Gothic" pitchFamily="34" charset="0"/>
              </a:rPr>
              <a:t> </a:t>
            </a:r>
            <a:r>
              <a:rPr lang="ru-RU" sz="1600" dirty="0" smtClean="0">
                <a:latin typeface="Century Gothic" pitchFamily="34" charset="0"/>
              </a:rPr>
              <a:t>в 2019-202</a:t>
            </a:r>
            <a:r>
              <a:rPr lang="en-US" sz="1600" dirty="0" smtClean="0">
                <a:latin typeface="Century Gothic" pitchFamily="34" charset="0"/>
              </a:rPr>
              <a:t>1</a:t>
            </a:r>
            <a:r>
              <a:rPr lang="ru-RU" sz="1600" dirty="0" smtClean="0">
                <a:latin typeface="Century Gothic" pitchFamily="34" charset="0"/>
              </a:rPr>
              <a:t> годах</a:t>
            </a:r>
            <a:endParaRPr lang="ru-RU" sz="1600" b="1" dirty="0" smtClean="0">
              <a:solidFill>
                <a:srgbClr val="C00000"/>
              </a:solidFill>
              <a:latin typeface="Century Gothic" pitchFamily="34" charset="0"/>
            </a:endParaRPr>
          </a:p>
        </p:txBody>
      </p:sp>
      <p:pic>
        <p:nvPicPr>
          <p:cNvPr id="29" name="Picture 11" descr="J:\Общие документы\Презентации\2019_03_26 СоцЭкСитВО\prog2.png"/>
          <p:cNvPicPr>
            <a:picLocks noChangeAspect="1" noChangeArrowheads="1"/>
          </p:cNvPicPr>
          <p:nvPr/>
        </p:nvPicPr>
        <p:blipFill>
          <a:blip r:embed="rId4" cstate="print"/>
          <a:srcRect/>
          <a:stretch>
            <a:fillRect/>
          </a:stretch>
        </p:blipFill>
        <p:spPr bwMode="auto">
          <a:xfrm>
            <a:off x="159820" y="2155777"/>
            <a:ext cx="1705235" cy="1313256"/>
          </a:xfrm>
          <a:prstGeom prst="rect">
            <a:avLst/>
          </a:prstGeom>
          <a:noFill/>
        </p:spPr>
      </p:pic>
      <p:pic>
        <p:nvPicPr>
          <p:cNvPr id="30" name="Picture 12" descr="J:\Общие документы\Презентации\2019_03_26 СоцЭкСитВО\prog5.png"/>
          <p:cNvPicPr>
            <a:picLocks noChangeAspect="1" noChangeArrowheads="1"/>
          </p:cNvPicPr>
          <p:nvPr/>
        </p:nvPicPr>
        <p:blipFill>
          <a:blip r:embed="rId5" cstate="print"/>
          <a:srcRect/>
          <a:stretch>
            <a:fillRect/>
          </a:stretch>
        </p:blipFill>
        <p:spPr bwMode="auto">
          <a:xfrm>
            <a:off x="159819" y="3605234"/>
            <a:ext cx="1705237" cy="1324915"/>
          </a:xfrm>
          <a:prstGeom prst="rect">
            <a:avLst/>
          </a:prstGeom>
          <a:noFill/>
        </p:spPr>
      </p:pic>
      <p:sp>
        <p:nvSpPr>
          <p:cNvPr id="32" name="Прямоугольник 31"/>
          <p:cNvSpPr/>
          <p:nvPr/>
        </p:nvSpPr>
        <p:spPr>
          <a:xfrm>
            <a:off x="1960022" y="2332892"/>
            <a:ext cx="5400600" cy="830997"/>
          </a:xfrm>
          <a:prstGeom prst="rect">
            <a:avLst/>
          </a:prstGeom>
          <a:noFill/>
        </p:spPr>
        <p:txBody>
          <a:bodyPr wrap="square" anchor="b">
            <a:spAutoFit/>
          </a:bodyPr>
          <a:lstStyle/>
          <a:p>
            <a:pPr>
              <a:spcAft>
                <a:spcPts val="0"/>
              </a:spcAft>
            </a:pPr>
            <a:r>
              <a:rPr lang="ru-RU" sz="1600" dirty="0" smtClean="0">
                <a:latin typeface="Century Gothic" pitchFamily="34" charset="0"/>
              </a:rPr>
              <a:t>Строительство, реконструкция, капремонт и ремонт более </a:t>
            </a:r>
            <a:r>
              <a:rPr lang="ru-RU" sz="1600" b="1" dirty="0" smtClean="0">
                <a:solidFill>
                  <a:srgbClr val="FF0000"/>
                </a:solidFill>
                <a:latin typeface="Century Gothic" pitchFamily="34" charset="0"/>
              </a:rPr>
              <a:t>3800 км </a:t>
            </a:r>
            <a:r>
              <a:rPr lang="ru-RU" sz="1600" dirty="0" smtClean="0">
                <a:latin typeface="Century Gothic" pitchFamily="34" charset="0"/>
              </a:rPr>
              <a:t>автодорог области в 2019-2024 годах</a:t>
            </a:r>
            <a:endParaRPr lang="ru-RU" altLang="ru-RU" sz="1600" dirty="0" smtClean="0">
              <a:solidFill>
                <a:schemeClr val="tx1">
                  <a:lumMod val="65000"/>
                  <a:lumOff val="35000"/>
                </a:schemeClr>
              </a:solidFill>
              <a:latin typeface="Century Gothic" pitchFamily="34" charset="0"/>
              <a:cs typeface="Tahoma" panose="020B0604030504040204" pitchFamily="34" charset="0"/>
            </a:endParaRPr>
          </a:p>
        </p:txBody>
      </p:sp>
      <p:sp>
        <p:nvSpPr>
          <p:cNvPr id="33" name="Прямоугольник 32"/>
          <p:cNvSpPr/>
          <p:nvPr/>
        </p:nvSpPr>
        <p:spPr>
          <a:xfrm>
            <a:off x="1960021" y="3789040"/>
            <a:ext cx="5400601" cy="830997"/>
          </a:xfrm>
          <a:prstGeom prst="rect">
            <a:avLst/>
          </a:prstGeom>
        </p:spPr>
        <p:txBody>
          <a:bodyPr wrap="square" anchor="t">
            <a:spAutoFit/>
          </a:bodyPr>
          <a:lstStyle/>
          <a:p>
            <a:pPr>
              <a:spcAft>
                <a:spcPts val="0"/>
              </a:spcAft>
            </a:pPr>
            <a:r>
              <a:rPr lang="ru-RU" sz="1600" dirty="0" smtClean="0">
                <a:latin typeface="Century Gothic" pitchFamily="34" charset="0"/>
              </a:rPr>
              <a:t>Предоставление многодетным семьям единовременной выплаты </a:t>
            </a:r>
            <a:r>
              <a:rPr lang="ru-RU" sz="1600" b="1" dirty="0" smtClean="0">
                <a:solidFill>
                  <a:srgbClr val="FF0000"/>
                </a:solidFill>
                <a:latin typeface="Century Gothic" pitchFamily="34" charset="0"/>
              </a:rPr>
              <a:t>223 400 руб.</a:t>
            </a:r>
            <a:r>
              <a:rPr lang="ru-RU" sz="1600" dirty="0" smtClean="0">
                <a:solidFill>
                  <a:srgbClr val="0070C0"/>
                </a:solidFill>
                <a:latin typeface="Century Gothic" pitchFamily="34" charset="0"/>
              </a:rPr>
              <a:t> </a:t>
            </a:r>
            <a:r>
              <a:rPr lang="ru-RU" sz="1600" dirty="0" smtClean="0">
                <a:latin typeface="Century Gothic" pitchFamily="34" charset="0"/>
              </a:rPr>
              <a:t>взамен земельного  участка</a:t>
            </a:r>
            <a:endParaRPr lang="ru-RU" altLang="ru-RU" sz="1600" dirty="0" smtClean="0">
              <a:solidFill>
                <a:schemeClr val="tx1">
                  <a:lumMod val="65000"/>
                  <a:lumOff val="35000"/>
                </a:schemeClr>
              </a:solidFill>
              <a:latin typeface="Century Gothic" pitchFamily="34" charset="0"/>
              <a:cs typeface="Tahoma" panose="020B0604030504040204" pitchFamily="34" charset="0"/>
            </a:endParaRPr>
          </a:p>
        </p:txBody>
      </p:sp>
      <p:pic>
        <p:nvPicPr>
          <p:cNvPr id="36" name="Picture 2" descr="H:\к совещаниям 2019\06 июнь 2019\18.06.2019\Губернаторские инициативы\бкад\DSC_8343.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504638" y="2276872"/>
            <a:ext cx="1639362" cy="1114161"/>
          </a:xfrm>
          <a:prstGeom prst="rect">
            <a:avLst/>
          </a:prstGeom>
          <a:noFill/>
          <a:extLst>
            <a:ext uri="{909E8E84-426E-40DD-AFC4-6F175D3DCCD1}">
              <a14:hiddenFill xmlns:a14="http://schemas.microsoft.com/office/drawing/2010/main" xmlns="">
                <a:solidFill>
                  <a:srgbClr val="FFFFFF"/>
                </a:solidFill>
              </a14:hiddenFill>
            </a:ext>
          </a:extLst>
        </p:spPr>
      </p:pic>
      <p:pic>
        <p:nvPicPr>
          <p:cNvPr id="38" name="Picture 4" descr="E:\о\9bdztb3dgx8.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494239" y="3717187"/>
            <a:ext cx="1649761" cy="1099840"/>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Рисунок 1"/>
          <p:cNvPicPr>
            <a:picLocks noChangeAspect="1"/>
          </p:cNvPicPr>
          <p:nvPr/>
        </p:nvPicPr>
        <p:blipFill rotWithShape="1">
          <a:blip r:embed="rId8" cstate="print">
            <a:extLst>
              <a:ext uri="{BEBA8EAE-BF5A-486C-A8C5-ECC9F3942E4B}">
                <a14:imgProps xmlns:a14="http://schemas.microsoft.com/office/drawing/2010/main" xmlns="">
                  <a14:imgLayer r:embed="rId9">
                    <a14:imgEffect>
                      <a14:brightnessContrast bright="20000"/>
                    </a14:imgEffect>
                  </a14:imgLayer>
                </a14:imgProps>
              </a:ext>
              <a:ext uri="{28A0092B-C50C-407E-A947-70E740481C1C}">
                <a14:useLocalDpi xmlns:a14="http://schemas.microsoft.com/office/drawing/2010/main" xmlns="" val="0"/>
              </a:ext>
            </a:extLst>
          </a:blip>
          <a:srcRect l="3348"/>
          <a:stretch/>
        </p:blipFill>
        <p:spPr>
          <a:xfrm>
            <a:off x="7524328" y="684111"/>
            <a:ext cx="1619673" cy="1115922"/>
          </a:xfrm>
          <a:prstGeom prst="rect">
            <a:avLst/>
          </a:prstGeom>
        </p:spPr>
      </p:pic>
      <p:pic>
        <p:nvPicPr>
          <p:cNvPr id="16" name="Picture 13" descr="J:\Общие документы\Презентации\2019_03_26 СоцЭкСитВО\prog6.png"/>
          <p:cNvPicPr>
            <a:picLocks noChangeAspect="1" noChangeArrowheads="1"/>
          </p:cNvPicPr>
          <p:nvPr/>
        </p:nvPicPr>
        <p:blipFill>
          <a:blip r:embed="rId10" cstate="print"/>
          <a:srcRect/>
          <a:stretch>
            <a:fillRect/>
          </a:stretch>
        </p:blipFill>
        <p:spPr bwMode="auto">
          <a:xfrm>
            <a:off x="169667" y="5111517"/>
            <a:ext cx="1721422" cy="1337490"/>
          </a:xfrm>
          <a:prstGeom prst="rect">
            <a:avLst/>
          </a:prstGeom>
          <a:noFill/>
        </p:spPr>
      </p:pic>
      <p:sp>
        <p:nvSpPr>
          <p:cNvPr id="17" name="Прямоугольник 16"/>
          <p:cNvSpPr/>
          <p:nvPr/>
        </p:nvSpPr>
        <p:spPr>
          <a:xfrm>
            <a:off x="1969867" y="5373216"/>
            <a:ext cx="5400600" cy="830997"/>
          </a:xfrm>
          <a:prstGeom prst="rect">
            <a:avLst/>
          </a:prstGeom>
        </p:spPr>
        <p:txBody>
          <a:bodyPr wrap="square" anchor="b">
            <a:spAutoFit/>
          </a:bodyPr>
          <a:lstStyle/>
          <a:p>
            <a:pPr>
              <a:spcAft>
                <a:spcPts val="0"/>
              </a:spcAft>
            </a:pPr>
            <a:r>
              <a:rPr lang="ru-RU" sz="1600" dirty="0" smtClean="0">
                <a:latin typeface="Century Gothic" pitchFamily="34" charset="0"/>
              </a:rPr>
              <a:t>Предоставление земельных участков площадью </a:t>
            </a:r>
            <a:br>
              <a:rPr lang="ru-RU" sz="1600" dirty="0" smtClean="0">
                <a:latin typeface="Century Gothic" pitchFamily="34" charset="0"/>
              </a:rPr>
            </a:br>
            <a:r>
              <a:rPr lang="ru-RU" sz="1600" b="1" dirty="0" smtClean="0">
                <a:solidFill>
                  <a:srgbClr val="FF0000"/>
                </a:solidFill>
                <a:latin typeface="Century Gothic" pitchFamily="34" charset="0"/>
              </a:rPr>
              <a:t>от 1 до 100 га </a:t>
            </a:r>
            <a:r>
              <a:rPr lang="ru-RU" sz="1600" dirty="0" smtClean="0">
                <a:latin typeface="Century Gothic" pitchFamily="34" charset="0"/>
              </a:rPr>
              <a:t>в собственность</a:t>
            </a:r>
            <a:r>
              <a:rPr lang="ru-RU" sz="1600" b="1" dirty="0" smtClean="0">
                <a:latin typeface="Century Gothic" pitchFamily="34" charset="0"/>
              </a:rPr>
              <a:t> </a:t>
            </a:r>
            <a:r>
              <a:rPr lang="ru-RU" sz="1600" dirty="0" smtClean="0">
                <a:latin typeface="Century Gothic" pitchFamily="34" charset="0"/>
              </a:rPr>
              <a:t>гражданам </a:t>
            </a:r>
            <a:br>
              <a:rPr lang="ru-RU" sz="1600" dirty="0" smtClean="0">
                <a:latin typeface="Century Gothic" pitchFamily="34" charset="0"/>
              </a:rPr>
            </a:br>
            <a:r>
              <a:rPr lang="ru-RU" sz="1600" dirty="0" smtClean="0">
                <a:latin typeface="Century Gothic" pitchFamily="34" charset="0"/>
              </a:rPr>
              <a:t>и организациям России</a:t>
            </a:r>
            <a:endParaRPr lang="ru-RU" altLang="ru-RU" sz="1600" dirty="0" smtClean="0">
              <a:solidFill>
                <a:schemeClr val="tx1">
                  <a:lumMod val="65000"/>
                  <a:lumOff val="35000"/>
                </a:schemeClr>
              </a:solidFill>
              <a:latin typeface="Century Gothic" pitchFamily="34" charset="0"/>
              <a:cs typeface="Tahoma" panose="020B0604030504040204" pitchFamily="34" charset="0"/>
            </a:endParaRPr>
          </a:p>
        </p:txBody>
      </p:sp>
      <p:pic>
        <p:nvPicPr>
          <p:cNvPr id="18" name="Picture 2" descr="H:\к совещаниям 2019\07 июль 2019\09.07.2019 Встреча с УФК\слайд\гектар.png"/>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7370467" y="5098940"/>
            <a:ext cx="1773533" cy="132777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024734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xmlns="" id="{BCB686DF-C207-4E07-B328-B7C2923CD445}"/>
              </a:ext>
            </a:extLst>
          </p:cNvPr>
          <p:cNvSpPr>
            <a:spLocks noChangeArrowheads="1"/>
          </p:cNvSpPr>
          <p:nvPr/>
        </p:nvSpPr>
        <p:spPr bwMode="auto">
          <a:xfrm>
            <a:off x="34330" y="44624"/>
            <a:ext cx="9109670" cy="433674"/>
          </a:xfrm>
          <a:prstGeom prst="rect">
            <a:avLst/>
          </a:prstGeom>
          <a:noFill/>
          <a:ln w="3175">
            <a:noFill/>
            <a:miter lim="800000"/>
            <a:headEnd/>
            <a:tailEnd/>
          </a:ln>
          <a:effectLst/>
        </p:spPr>
        <p:txBody>
          <a:bodyPr wrap="square" lIns="124683" tIns="62340" rIns="124683" bIns="62340" anchor="ctr">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ru-RU" altLang="ru-RU" sz="2000" b="1" dirty="0">
                <a:latin typeface="Century Gothic" panose="020B0502020202020204" pitchFamily="34" charset="0"/>
                <a:cs typeface="Tahoma" panose="020B0604030504040204" pitchFamily="34" charset="0"/>
              </a:rPr>
              <a:t>ПРОГРАММЫ </a:t>
            </a:r>
            <a:r>
              <a:rPr lang="ru-RU" altLang="ru-RU" sz="2000" b="1" dirty="0" smtClean="0">
                <a:latin typeface="Century Gothic" panose="020B0502020202020204" pitchFamily="34" charset="0"/>
                <a:cs typeface="Tahoma" panose="020B0604030504040204" pitchFamily="34" charset="0"/>
              </a:rPr>
              <a:t>ПРАВИТЕЛЬСТВА ОБЛАСТИ</a:t>
            </a:r>
            <a:endParaRPr lang="ru-RU" altLang="ru-RU" sz="2000" b="1" dirty="0">
              <a:latin typeface="Century Gothic" panose="020B0502020202020204" pitchFamily="34" charset="0"/>
              <a:cs typeface="Tahoma" panose="020B0604030504040204" pitchFamily="34" charset="0"/>
            </a:endParaRPr>
          </a:p>
        </p:txBody>
      </p:sp>
      <p:sp>
        <p:nvSpPr>
          <p:cNvPr id="5" name="Номер слайда 4"/>
          <p:cNvSpPr>
            <a:spLocks noGrp="1"/>
          </p:cNvSpPr>
          <p:nvPr>
            <p:ph type="sldNum" sz="quarter" idx="12"/>
          </p:nvPr>
        </p:nvSpPr>
        <p:spPr>
          <a:xfrm>
            <a:off x="0" y="6547436"/>
            <a:ext cx="467544" cy="310564"/>
          </a:xfrm>
          <a:noFill/>
          <a:ln w="3175">
            <a:noFill/>
            <a:miter lim="800000"/>
            <a:headEnd/>
            <a:tailEnd/>
          </a:ln>
          <a:effectLst/>
        </p:spPr>
        <p:txBody>
          <a:bodyPr wrap="square" lIns="124683" tIns="62340" rIns="124683" bIns="62340" anchor="ctr">
            <a:spAutoFit/>
          </a:bodyPr>
          <a:lstStyle/>
          <a:p>
            <a:pPr algn="l">
              <a:spcBef>
                <a:spcPct val="0"/>
              </a:spcBef>
            </a:pPr>
            <a:fld id="{B19B0651-EE4F-4900-A07F-96A6BFA9D0F0}" type="slidenum">
              <a:rPr lang="ru-RU" smtClean="0">
                <a:solidFill>
                  <a:schemeClr val="bg1">
                    <a:lumMod val="65000"/>
                  </a:schemeClr>
                </a:solidFill>
                <a:latin typeface="Century Gothic" panose="020B0502020202020204" pitchFamily="34" charset="0"/>
              </a:rPr>
              <a:pPr algn="l">
                <a:spcBef>
                  <a:spcPct val="0"/>
                </a:spcBef>
              </a:pPr>
              <a:t>13</a:t>
            </a:fld>
            <a:endParaRPr lang="ru-RU" dirty="0">
              <a:solidFill>
                <a:schemeClr val="bg1">
                  <a:lumMod val="65000"/>
                </a:schemeClr>
              </a:solidFill>
              <a:latin typeface="Century Gothic" panose="020B0502020202020204" pitchFamily="34" charset="0"/>
            </a:endParaRPr>
          </a:p>
        </p:txBody>
      </p:sp>
      <p:pic>
        <p:nvPicPr>
          <p:cNvPr id="37" name="Picture 3" descr="J:\Общие документы\Презентации\2019_03_26 СоцЭкСитВО\prog4.png"/>
          <p:cNvPicPr>
            <a:picLocks noChangeAspect="1" noChangeArrowheads="1"/>
          </p:cNvPicPr>
          <p:nvPr/>
        </p:nvPicPr>
        <p:blipFill>
          <a:blip r:embed="rId3" cstate="print"/>
          <a:srcRect/>
          <a:stretch>
            <a:fillRect/>
          </a:stretch>
        </p:blipFill>
        <p:spPr bwMode="auto">
          <a:xfrm>
            <a:off x="179512" y="2060848"/>
            <a:ext cx="1711985" cy="1265337"/>
          </a:xfrm>
          <a:prstGeom prst="rect">
            <a:avLst/>
          </a:prstGeom>
          <a:noFill/>
        </p:spPr>
      </p:pic>
      <p:pic>
        <p:nvPicPr>
          <p:cNvPr id="39" name="Picture 5" descr="J:\Общие документы\Презентации\2019_03_26 СоцЭкСитВО\prog8.png"/>
          <p:cNvPicPr>
            <a:picLocks noChangeAspect="1" noChangeArrowheads="1"/>
          </p:cNvPicPr>
          <p:nvPr/>
        </p:nvPicPr>
        <p:blipFill>
          <a:blip r:embed="rId4" cstate="print"/>
          <a:srcRect/>
          <a:stretch>
            <a:fillRect/>
          </a:stretch>
        </p:blipFill>
        <p:spPr bwMode="auto">
          <a:xfrm>
            <a:off x="179512" y="3573016"/>
            <a:ext cx="1711985" cy="1265337"/>
          </a:xfrm>
          <a:prstGeom prst="rect">
            <a:avLst/>
          </a:prstGeom>
          <a:noFill/>
        </p:spPr>
      </p:pic>
      <p:sp>
        <p:nvSpPr>
          <p:cNvPr id="43" name="Прямоугольник 42"/>
          <p:cNvSpPr/>
          <p:nvPr/>
        </p:nvSpPr>
        <p:spPr>
          <a:xfrm>
            <a:off x="1907704" y="3717032"/>
            <a:ext cx="5400600" cy="830997"/>
          </a:xfrm>
          <a:prstGeom prst="rect">
            <a:avLst/>
          </a:prstGeom>
        </p:spPr>
        <p:txBody>
          <a:bodyPr wrap="square" anchor="t">
            <a:spAutoFit/>
          </a:bodyPr>
          <a:lstStyle/>
          <a:p>
            <a:r>
              <a:rPr lang="ru-RU" sz="1600" dirty="0" smtClean="0">
                <a:latin typeface="Century Gothic" pitchFamily="34" charset="0"/>
              </a:rPr>
              <a:t>Приобретение </a:t>
            </a:r>
            <a:r>
              <a:rPr lang="ru-RU" sz="1600" b="1" dirty="0" smtClean="0">
                <a:solidFill>
                  <a:srgbClr val="FF0000"/>
                </a:solidFill>
                <a:latin typeface="Century Gothic" pitchFamily="34" charset="0"/>
              </a:rPr>
              <a:t>в каждый район области автобусов</a:t>
            </a:r>
            <a:r>
              <a:rPr lang="ru-RU" sz="1600" dirty="0" smtClean="0">
                <a:latin typeface="Century Gothic" pitchFamily="34" charset="0"/>
              </a:rPr>
              <a:t>, закупка </a:t>
            </a:r>
            <a:r>
              <a:rPr lang="ru-RU" sz="1600" b="1" dirty="0" smtClean="0">
                <a:solidFill>
                  <a:srgbClr val="FF0000"/>
                </a:solidFill>
                <a:latin typeface="Century Gothic" pitchFamily="34" charset="0"/>
              </a:rPr>
              <a:t>по 25 автобусов </a:t>
            </a:r>
            <a:r>
              <a:rPr lang="ru-RU" sz="1600" b="1" dirty="0" smtClean="0">
                <a:solidFill>
                  <a:srgbClr val="0070C0"/>
                </a:solidFill>
                <a:latin typeface="Century Gothic" pitchFamily="34" charset="0"/>
              </a:rPr>
              <a:t/>
            </a:r>
            <a:br>
              <a:rPr lang="ru-RU" sz="1600" b="1" dirty="0" smtClean="0">
                <a:solidFill>
                  <a:srgbClr val="0070C0"/>
                </a:solidFill>
                <a:latin typeface="Century Gothic" pitchFamily="34" charset="0"/>
              </a:rPr>
            </a:br>
            <a:r>
              <a:rPr lang="ru-RU" sz="1600" dirty="0" smtClean="0">
                <a:latin typeface="Century Gothic" pitchFamily="34" charset="0"/>
              </a:rPr>
              <a:t>для Вологды и Череповца</a:t>
            </a:r>
          </a:p>
        </p:txBody>
      </p:sp>
      <p:sp>
        <p:nvSpPr>
          <p:cNvPr id="44" name="Прямоугольник 43"/>
          <p:cNvSpPr/>
          <p:nvPr/>
        </p:nvSpPr>
        <p:spPr>
          <a:xfrm>
            <a:off x="1907704" y="2348880"/>
            <a:ext cx="5256584" cy="830997"/>
          </a:xfrm>
          <a:prstGeom prst="rect">
            <a:avLst/>
          </a:prstGeom>
        </p:spPr>
        <p:txBody>
          <a:bodyPr wrap="square" anchor="b">
            <a:spAutoFit/>
          </a:bodyPr>
          <a:lstStyle/>
          <a:p>
            <a:pPr>
              <a:spcAft>
                <a:spcPts val="0"/>
              </a:spcAft>
            </a:pPr>
            <a:r>
              <a:rPr lang="ru-RU" sz="1600" dirty="0" smtClean="0">
                <a:latin typeface="Century Gothic" pitchFamily="34" charset="0"/>
              </a:rPr>
              <a:t>Софинансирование местных проектов </a:t>
            </a:r>
            <a:br>
              <a:rPr lang="ru-RU" sz="1600" dirty="0" smtClean="0">
                <a:latin typeface="Century Gothic" pitchFamily="34" charset="0"/>
              </a:rPr>
            </a:br>
            <a:r>
              <a:rPr lang="ru-RU" sz="1600" dirty="0" smtClean="0">
                <a:latin typeface="Century Gothic" pitchFamily="34" charset="0"/>
              </a:rPr>
              <a:t>за счет средств областного бюджета: </a:t>
            </a:r>
            <a:br>
              <a:rPr lang="ru-RU" sz="1600" dirty="0" smtClean="0">
                <a:latin typeface="Century Gothic" pitchFamily="34" charset="0"/>
              </a:rPr>
            </a:br>
            <a:r>
              <a:rPr lang="ru-RU" sz="1600" b="1" dirty="0" smtClean="0">
                <a:solidFill>
                  <a:srgbClr val="FF0000"/>
                </a:solidFill>
                <a:latin typeface="Century Gothic" pitchFamily="34" charset="0"/>
              </a:rPr>
              <a:t>818 проектов </a:t>
            </a:r>
            <a:r>
              <a:rPr lang="ru-RU" sz="1600" dirty="0" smtClean="0">
                <a:latin typeface="Century Gothic" pitchFamily="34" charset="0"/>
              </a:rPr>
              <a:t>за 2019 год</a:t>
            </a:r>
          </a:p>
        </p:txBody>
      </p:sp>
      <p:pic>
        <p:nvPicPr>
          <p:cNvPr id="2" name="Рисунок 1"/>
          <p:cNvPicPr>
            <a:picLocks noChangeAspect="1"/>
          </p:cNvPicPr>
          <p:nvPr/>
        </p:nvPicPr>
        <p:blipFill rotWithShape="1">
          <a:blip r:embed="rId5" cstate="print">
            <a:extLst>
              <a:ext uri="{28A0092B-C50C-407E-A947-70E740481C1C}">
                <a14:useLocalDpi xmlns:a14="http://schemas.microsoft.com/office/drawing/2010/main" xmlns="" val="0"/>
              </a:ext>
            </a:extLst>
          </a:blip>
          <a:srcRect l="20669" t="29139" b="-1"/>
          <a:stretch/>
        </p:blipFill>
        <p:spPr>
          <a:xfrm>
            <a:off x="7366374" y="3437711"/>
            <a:ext cx="1763683" cy="1139992"/>
          </a:xfrm>
          <a:prstGeom prst="rect">
            <a:avLst/>
          </a:prstGeom>
        </p:spPr>
      </p:pic>
      <p:pic>
        <p:nvPicPr>
          <p:cNvPr id="31" name="Рисунок 3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7366373" y="2021205"/>
            <a:ext cx="1773534" cy="1181012"/>
          </a:xfrm>
          <a:prstGeom prst="rect">
            <a:avLst/>
          </a:prstGeom>
        </p:spPr>
      </p:pic>
      <p:pic>
        <p:nvPicPr>
          <p:cNvPr id="24" name="Picture 2" descr="J:\Общие документы\Презентации\2019_03_26 СоцЭкСитВО\prog3.png"/>
          <p:cNvPicPr>
            <a:picLocks noChangeAspect="1" noChangeArrowheads="1"/>
          </p:cNvPicPr>
          <p:nvPr/>
        </p:nvPicPr>
        <p:blipFill>
          <a:blip r:embed="rId7" cstate="print"/>
          <a:srcRect/>
          <a:stretch>
            <a:fillRect/>
          </a:stretch>
        </p:blipFill>
        <p:spPr bwMode="auto">
          <a:xfrm>
            <a:off x="179512" y="620688"/>
            <a:ext cx="1711985" cy="1265338"/>
          </a:xfrm>
          <a:prstGeom prst="rect">
            <a:avLst/>
          </a:prstGeom>
          <a:noFill/>
        </p:spPr>
      </p:pic>
      <p:pic>
        <p:nvPicPr>
          <p:cNvPr id="25" name="Picture 3" descr="E:\для Маши\svetilnik.jp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9399"/>
          <a:stretch/>
        </p:blipFill>
        <p:spPr bwMode="auto">
          <a:xfrm>
            <a:off x="7366373" y="485383"/>
            <a:ext cx="1777627" cy="1341759"/>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Прямоугольник 25"/>
          <p:cNvSpPr/>
          <p:nvPr/>
        </p:nvSpPr>
        <p:spPr>
          <a:xfrm>
            <a:off x="1979712" y="980728"/>
            <a:ext cx="5256584" cy="584775"/>
          </a:xfrm>
          <a:prstGeom prst="rect">
            <a:avLst/>
          </a:prstGeom>
        </p:spPr>
        <p:txBody>
          <a:bodyPr wrap="square" anchor="b">
            <a:spAutoFit/>
          </a:bodyPr>
          <a:lstStyle/>
          <a:p>
            <a:pPr>
              <a:spcAft>
                <a:spcPts val="0"/>
              </a:spcAft>
            </a:pPr>
            <a:r>
              <a:rPr lang="ru-RU" sz="1600" dirty="0" smtClean="0">
                <a:latin typeface="Century Gothic" pitchFamily="34" charset="0"/>
              </a:rPr>
              <a:t>Замена, ремонт неисправных и установка </a:t>
            </a:r>
          </a:p>
          <a:p>
            <a:pPr>
              <a:spcAft>
                <a:spcPts val="0"/>
              </a:spcAft>
            </a:pPr>
            <a:r>
              <a:rPr lang="ru-RU" sz="1600" b="1" dirty="0" smtClean="0">
                <a:solidFill>
                  <a:srgbClr val="FF0000"/>
                </a:solidFill>
                <a:latin typeface="Century Gothic" pitchFamily="34" charset="0"/>
              </a:rPr>
              <a:t>10 500 новых светильников</a:t>
            </a:r>
            <a:r>
              <a:rPr lang="ru-RU" sz="1600" dirty="0" smtClean="0">
                <a:solidFill>
                  <a:srgbClr val="FF0000"/>
                </a:solidFill>
                <a:latin typeface="Century Gothic" pitchFamily="34" charset="0"/>
              </a:rPr>
              <a:t> </a:t>
            </a:r>
            <a:r>
              <a:rPr lang="ru-RU" sz="1600" dirty="0" smtClean="0">
                <a:latin typeface="Century Gothic" pitchFamily="34" charset="0"/>
              </a:rPr>
              <a:t>уличного освещения</a:t>
            </a:r>
          </a:p>
        </p:txBody>
      </p:sp>
      <p:pic>
        <p:nvPicPr>
          <p:cNvPr id="13" name="Picture 6" descr="J:\Общие документы\Презентации\2019_03_26 СоцЭкСитВО\sha.png"/>
          <p:cNvPicPr>
            <a:picLocks noChangeAspect="1" noChangeArrowheads="1"/>
          </p:cNvPicPr>
          <p:nvPr/>
        </p:nvPicPr>
        <p:blipFill>
          <a:blip r:embed="rId9" cstate="print"/>
          <a:srcRect/>
          <a:stretch>
            <a:fillRect/>
          </a:stretch>
        </p:blipFill>
        <p:spPr bwMode="auto">
          <a:xfrm>
            <a:off x="179512" y="5157192"/>
            <a:ext cx="1693569" cy="1251726"/>
          </a:xfrm>
          <a:prstGeom prst="rect">
            <a:avLst/>
          </a:prstGeom>
          <a:noFill/>
        </p:spPr>
      </p:pic>
      <p:sp>
        <p:nvSpPr>
          <p:cNvPr id="14" name="Прямоугольник 13"/>
          <p:cNvSpPr/>
          <p:nvPr/>
        </p:nvSpPr>
        <p:spPr>
          <a:xfrm>
            <a:off x="2015208" y="5445224"/>
            <a:ext cx="5077072" cy="584775"/>
          </a:xfrm>
          <a:prstGeom prst="rect">
            <a:avLst/>
          </a:prstGeom>
        </p:spPr>
        <p:txBody>
          <a:bodyPr wrap="square" anchor="b">
            <a:spAutoFit/>
          </a:bodyPr>
          <a:lstStyle/>
          <a:p>
            <a:pPr>
              <a:spcAft>
                <a:spcPts val="0"/>
              </a:spcAft>
            </a:pPr>
            <a:r>
              <a:rPr lang="ru-RU" sz="1600" dirty="0" smtClean="0">
                <a:latin typeface="Century Gothic" pitchFamily="34" charset="0"/>
              </a:rPr>
              <a:t>Обновление автопарка школ</a:t>
            </a:r>
            <a:r>
              <a:rPr lang="en-US" sz="1600" dirty="0" smtClean="0">
                <a:latin typeface="Century Gothic" pitchFamily="34" charset="0"/>
              </a:rPr>
              <a:t>:</a:t>
            </a:r>
            <a:r>
              <a:rPr lang="ru-RU" sz="1600" dirty="0" smtClean="0">
                <a:latin typeface="Century Gothic" pitchFamily="34" charset="0"/>
              </a:rPr>
              <a:t> </a:t>
            </a:r>
            <a:r>
              <a:rPr lang="ru-RU" sz="1600" b="1" dirty="0" smtClean="0">
                <a:solidFill>
                  <a:srgbClr val="FF0000"/>
                </a:solidFill>
                <a:latin typeface="Century Gothic" pitchFamily="34" charset="0"/>
              </a:rPr>
              <a:t>189 автобусов </a:t>
            </a:r>
            <a:r>
              <a:rPr lang="ru-RU" sz="1600" dirty="0" smtClean="0">
                <a:latin typeface="Century Gothic" pitchFamily="34" charset="0"/>
              </a:rPr>
              <a:t>за 3 года</a:t>
            </a:r>
            <a:endParaRPr lang="ru-RU" altLang="ru-RU" sz="1600" dirty="0" smtClean="0">
              <a:solidFill>
                <a:schemeClr val="tx1">
                  <a:lumMod val="65000"/>
                  <a:lumOff val="35000"/>
                </a:schemeClr>
              </a:solidFill>
              <a:latin typeface="Century Gothic" pitchFamily="34" charset="0"/>
              <a:cs typeface="Tahoma" panose="020B0604030504040204" pitchFamily="34" charset="0"/>
            </a:endParaRPr>
          </a:p>
        </p:txBody>
      </p:sp>
      <p:pic>
        <p:nvPicPr>
          <p:cNvPr id="15" name="Picture 2" descr="E:\для Маши\schavt3.jp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7173686" y="5089542"/>
            <a:ext cx="1970314" cy="136379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675896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4"/>
          <p:cNvSpPr>
            <a:spLocks noGrp="1"/>
          </p:cNvSpPr>
          <p:nvPr>
            <p:ph type="sldNum" sz="quarter" idx="12"/>
          </p:nvPr>
        </p:nvSpPr>
        <p:spPr>
          <a:xfrm>
            <a:off x="0" y="6547436"/>
            <a:ext cx="467544" cy="310564"/>
          </a:xfrm>
          <a:noFill/>
          <a:ln w="3175">
            <a:noFill/>
            <a:miter lim="800000"/>
            <a:headEnd/>
            <a:tailEnd/>
          </a:ln>
          <a:effectLst/>
        </p:spPr>
        <p:txBody>
          <a:bodyPr wrap="square" lIns="124683" tIns="62340" rIns="124683" bIns="62340" anchor="ctr">
            <a:spAutoFit/>
          </a:bodyPr>
          <a:lstStyle/>
          <a:p>
            <a:pPr algn="l">
              <a:spcBef>
                <a:spcPct val="0"/>
              </a:spcBef>
            </a:pPr>
            <a:fld id="{B19B0651-EE4F-4900-A07F-96A6BFA9D0F0}" type="slidenum">
              <a:rPr lang="ru-RU" smtClean="0">
                <a:solidFill>
                  <a:schemeClr val="bg1">
                    <a:lumMod val="65000"/>
                  </a:schemeClr>
                </a:solidFill>
                <a:latin typeface="Century Gothic" panose="020B0502020202020204" pitchFamily="34" charset="0"/>
              </a:rPr>
              <a:pPr algn="l">
                <a:spcBef>
                  <a:spcPct val="0"/>
                </a:spcBef>
              </a:pPr>
              <a:t>14</a:t>
            </a:fld>
            <a:endParaRPr lang="ru-RU" dirty="0">
              <a:solidFill>
                <a:schemeClr val="bg1">
                  <a:lumMod val="65000"/>
                </a:schemeClr>
              </a:solidFill>
              <a:latin typeface="Century Gothic" panose="020B0502020202020204" pitchFamily="34" charset="0"/>
            </a:endParaRPr>
          </a:p>
        </p:txBody>
      </p:sp>
      <p:sp>
        <p:nvSpPr>
          <p:cNvPr id="39" name="Прямоугольник 38"/>
          <p:cNvSpPr/>
          <p:nvPr/>
        </p:nvSpPr>
        <p:spPr>
          <a:xfrm>
            <a:off x="251520" y="2132856"/>
            <a:ext cx="1705235" cy="1296144"/>
          </a:xfrm>
          <a:prstGeom prst="rect">
            <a:avLst/>
          </a:prstGeom>
          <a:gradFill flip="none" rotWithShape="1">
            <a:gsLst>
              <a:gs pos="18000">
                <a:srgbClr val="FF0000"/>
              </a:gs>
              <a:gs pos="78004">
                <a:schemeClr val="accent6">
                  <a:lumMod val="75000"/>
                </a:schemeClr>
              </a:gs>
              <a:gs pos="59022">
                <a:srgbClr val="F97436"/>
              </a:gs>
              <a:gs pos="71000">
                <a:schemeClr val="accent6">
                  <a:lumMod val="90000"/>
                </a:schemeClr>
              </a:gs>
              <a:gs pos="100000">
                <a:srgbClr val="FF00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0" name="TextBox 49"/>
          <p:cNvSpPr txBox="1"/>
          <p:nvPr/>
        </p:nvSpPr>
        <p:spPr>
          <a:xfrm>
            <a:off x="251520" y="2708920"/>
            <a:ext cx="1668209" cy="584775"/>
          </a:xfrm>
          <a:prstGeom prst="rect">
            <a:avLst/>
          </a:prstGeom>
          <a:noFill/>
        </p:spPr>
        <p:txBody>
          <a:bodyPr wrap="square" rtlCol="0" anchor="ctr">
            <a:spAutoFit/>
          </a:bodyPr>
          <a:lstStyle/>
          <a:p>
            <a:pPr algn="ctr"/>
            <a:r>
              <a:rPr lang="ru-RU" sz="1600" b="1" dirty="0" smtClean="0">
                <a:solidFill>
                  <a:schemeClr val="bg1"/>
                </a:solidFill>
              </a:rPr>
              <a:t>СЕЛЬСКИЕ БИБЛИОТЕКИ</a:t>
            </a:r>
            <a:endParaRPr lang="ru-RU" sz="1600" b="1" dirty="0">
              <a:solidFill>
                <a:schemeClr val="bg1"/>
              </a:solidFill>
            </a:endParaRPr>
          </a:p>
        </p:txBody>
      </p:sp>
      <p:pic>
        <p:nvPicPr>
          <p:cNvPr id="51" name="Рисунок 50"/>
          <p:cNvPicPr>
            <a:picLocks noChangeAspect="1"/>
          </p:cNvPicPr>
          <p:nvPr/>
        </p:nvPicPr>
        <p:blipFill>
          <a:blip r:embed="rId3" cstate="print">
            <a:biLevel thresh="25000"/>
            <a:extLst>
              <a:ext uri="{28A0092B-C50C-407E-A947-70E740481C1C}">
                <a14:useLocalDpi xmlns:a14="http://schemas.microsoft.com/office/drawing/2010/main" xmlns="" val="0"/>
              </a:ext>
            </a:extLst>
          </a:blip>
          <a:stretch>
            <a:fillRect/>
          </a:stretch>
        </p:blipFill>
        <p:spPr>
          <a:xfrm>
            <a:off x="827584" y="2132856"/>
            <a:ext cx="588320" cy="540185"/>
          </a:xfrm>
          <a:prstGeom prst="rect">
            <a:avLst/>
          </a:prstGeom>
          <a:effectLst>
            <a:outerShdw blurRad="50800" dist="38100" dir="2700000" algn="tl" rotWithShape="0">
              <a:prstClr val="black">
                <a:alpha val="40000"/>
              </a:prstClr>
            </a:outerShdw>
          </a:effectLst>
        </p:spPr>
      </p:pic>
      <p:sp>
        <p:nvSpPr>
          <p:cNvPr id="52" name="Прямоугольник 51"/>
          <p:cNvSpPr/>
          <p:nvPr/>
        </p:nvSpPr>
        <p:spPr>
          <a:xfrm>
            <a:off x="1946920" y="2365429"/>
            <a:ext cx="5603496" cy="830997"/>
          </a:xfrm>
          <a:prstGeom prst="rect">
            <a:avLst/>
          </a:prstGeom>
        </p:spPr>
        <p:txBody>
          <a:bodyPr wrap="square" anchor="t">
            <a:spAutoFit/>
          </a:bodyPr>
          <a:lstStyle/>
          <a:p>
            <a:r>
              <a:rPr lang="ru-RU" sz="1600" dirty="0" smtClean="0">
                <a:latin typeface="Century Gothic" pitchFamily="34" charset="0"/>
              </a:rPr>
              <a:t>Проведение капремонтов </a:t>
            </a:r>
            <a:r>
              <a:rPr lang="ru-RU" sz="1600" b="1" dirty="0" smtClean="0">
                <a:solidFill>
                  <a:srgbClr val="FF0000"/>
                </a:solidFill>
                <a:latin typeface="Century Gothic" pitchFamily="34" charset="0"/>
              </a:rPr>
              <a:t>130</a:t>
            </a:r>
            <a:r>
              <a:rPr lang="ru-RU" sz="1600" dirty="0" smtClean="0">
                <a:solidFill>
                  <a:srgbClr val="FF0000"/>
                </a:solidFill>
                <a:latin typeface="Century Gothic" pitchFamily="34" charset="0"/>
              </a:rPr>
              <a:t> </a:t>
            </a:r>
            <a:r>
              <a:rPr lang="ru-RU" sz="1600" b="1" dirty="0" smtClean="0">
                <a:solidFill>
                  <a:srgbClr val="FF0000"/>
                </a:solidFill>
                <a:latin typeface="Century Gothic" pitchFamily="34" charset="0"/>
              </a:rPr>
              <a:t>муниципальных</a:t>
            </a:r>
            <a:r>
              <a:rPr lang="ru-RU" sz="1600" dirty="0" smtClean="0">
                <a:solidFill>
                  <a:srgbClr val="FF0000"/>
                </a:solidFill>
                <a:latin typeface="Century Gothic" pitchFamily="34" charset="0"/>
              </a:rPr>
              <a:t> </a:t>
            </a:r>
            <a:r>
              <a:rPr lang="ru-RU" sz="1600" b="1" dirty="0" smtClean="0">
                <a:solidFill>
                  <a:srgbClr val="FF0000"/>
                </a:solidFill>
                <a:latin typeface="Century Gothic" pitchFamily="34" charset="0"/>
              </a:rPr>
              <a:t>библиотек</a:t>
            </a:r>
            <a:r>
              <a:rPr lang="ru-RU" sz="1600" b="1" dirty="0" smtClean="0">
                <a:solidFill>
                  <a:srgbClr val="0070C0"/>
                </a:solidFill>
                <a:latin typeface="Century Gothic" pitchFamily="34" charset="0"/>
              </a:rPr>
              <a:t> </a:t>
            </a:r>
            <a:r>
              <a:rPr lang="ru-RU" sz="1600" dirty="0" smtClean="0">
                <a:latin typeface="Century Gothic" pitchFamily="34" charset="0"/>
              </a:rPr>
              <a:t>в 26 районах за 5 лет; ежегодное обновление книжного фонда</a:t>
            </a:r>
            <a:endParaRPr lang="ru-RU" altLang="ru-RU" sz="1600" dirty="0" smtClean="0">
              <a:latin typeface="Century Gothic" pitchFamily="34" charset="0"/>
            </a:endParaRPr>
          </a:p>
        </p:txBody>
      </p:sp>
      <p:sp>
        <p:nvSpPr>
          <p:cNvPr id="56" name="Прямоугольник 55"/>
          <p:cNvSpPr/>
          <p:nvPr/>
        </p:nvSpPr>
        <p:spPr>
          <a:xfrm>
            <a:off x="251520" y="3789040"/>
            <a:ext cx="1705235" cy="1296144"/>
          </a:xfrm>
          <a:prstGeom prst="rect">
            <a:avLst/>
          </a:prstGeom>
          <a:gradFill flip="none" rotWithShape="1">
            <a:gsLst>
              <a:gs pos="49000">
                <a:srgbClr val="FA5729"/>
              </a:gs>
              <a:gs pos="10695">
                <a:srgbClr val="FE170B"/>
              </a:gs>
              <a:gs pos="0">
                <a:srgbClr val="FF0000"/>
              </a:gs>
              <a:gs pos="100000">
                <a:srgbClr val="FFC000"/>
              </a:gs>
              <a:gs pos="100000">
                <a:srgbClr val="FF0000">
                  <a:shade val="100000"/>
                  <a:satMod val="115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7" name="TextBox 56"/>
          <p:cNvSpPr txBox="1"/>
          <p:nvPr/>
        </p:nvSpPr>
        <p:spPr>
          <a:xfrm>
            <a:off x="251520" y="4221088"/>
            <a:ext cx="1668209" cy="830997"/>
          </a:xfrm>
          <a:prstGeom prst="rect">
            <a:avLst/>
          </a:prstGeom>
          <a:noFill/>
        </p:spPr>
        <p:txBody>
          <a:bodyPr wrap="square" rtlCol="0" anchor="ctr">
            <a:spAutoFit/>
          </a:bodyPr>
          <a:lstStyle/>
          <a:p>
            <a:pPr algn="ctr"/>
            <a:r>
              <a:rPr lang="ru-RU" sz="1600" b="1" dirty="0" smtClean="0">
                <a:solidFill>
                  <a:schemeClr val="bg1"/>
                </a:solidFill>
              </a:rPr>
              <a:t>СЕЛЬСКИЕ ШКОЛЫ И ДЕТСАДЫ</a:t>
            </a:r>
            <a:endParaRPr lang="ru-RU" sz="1600" b="1" dirty="0">
              <a:solidFill>
                <a:schemeClr val="bg1"/>
              </a:solidFill>
            </a:endParaRPr>
          </a:p>
        </p:txBody>
      </p:sp>
      <p:pic>
        <p:nvPicPr>
          <p:cNvPr id="58" name="Рисунок 57"/>
          <p:cNvPicPr>
            <a:picLocks noChangeAspect="1"/>
          </p:cNvPicPr>
          <p:nvPr/>
        </p:nvPicPr>
        <p:blipFill>
          <a:blip r:embed="rId4" cstate="print">
            <a:biLevel thresh="25000"/>
            <a:extLst>
              <a:ext uri="{28A0092B-C50C-407E-A947-70E740481C1C}">
                <a14:useLocalDpi xmlns:a14="http://schemas.microsoft.com/office/drawing/2010/main" xmlns="" val="0"/>
              </a:ext>
            </a:extLst>
          </a:blip>
          <a:stretch>
            <a:fillRect/>
          </a:stretch>
        </p:blipFill>
        <p:spPr>
          <a:xfrm>
            <a:off x="827584" y="3789040"/>
            <a:ext cx="445461" cy="426483"/>
          </a:xfrm>
          <a:prstGeom prst="rect">
            <a:avLst/>
          </a:prstGeom>
          <a:effectLst>
            <a:outerShdw blurRad="50800" dist="38100" dir="2700000" algn="tl" rotWithShape="0">
              <a:prstClr val="black">
                <a:alpha val="40000"/>
              </a:prstClr>
            </a:outerShdw>
          </a:effectLst>
        </p:spPr>
      </p:pic>
      <p:sp>
        <p:nvSpPr>
          <p:cNvPr id="59" name="Прямоугольник 58"/>
          <p:cNvSpPr/>
          <p:nvPr/>
        </p:nvSpPr>
        <p:spPr>
          <a:xfrm>
            <a:off x="1919729" y="4021613"/>
            <a:ext cx="5579225" cy="830997"/>
          </a:xfrm>
          <a:prstGeom prst="rect">
            <a:avLst/>
          </a:prstGeom>
          <a:noFill/>
        </p:spPr>
        <p:txBody>
          <a:bodyPr wrap="square" anchor="b">
            <a:spAutoFit/>
          </a:bodyPr>
          <a:lstStyle/>
          <a:p>
            <a:pPr>
              <a:spcAft>
                <a:spcPts val="0"/>
              </a:spcAft>
            </a:pPr>
            <a:r>
              <a:rPr lang="ru-RU" sz="1600" dirty="0" smtClean="0">
                <a:latin typeface="Century Gothic" pitchFamily="34" charset="0"/>
              </a:rPr>
              <a:t>Пятилетняя программа </a:t>
            </a:r>
            <a:r>
              <a:rPr lang="ru-RU" sz="1600" b="1" dirty="0">
                <a:solidFill>
                  <a:srgbClr val="FF0000"/>
                </a:solidFill>
                <a:latin typeface="Century Gothic" pitchFamily="34" charset="0"/>
              </a:rPr>
              <a:t>капитального ремонта </a:t>
            </a:r>
            <a:r>
              <a:rPr lang="ru-RU" sz="1600" dirty="0">
                <a:latin typeface="Century Gothic" pitchFamily="34" charset="0"/>
              </a:rPr>
              <a:t>дошкольных </a:t>
            </a:r>
            <a:r>
              <a:rPr lang="ru-RU" sz="1600" dirty="0" smtClean="0">
                <a:latin typeface="Century Gothic" pitchFamily="34" charset="0"/>
              </a:rPr>
              <a:t>и общеобразовательных </a:t>
            </a:r>
            <a:r>
              <a:rPr lang="ru-RU" sz="1600" dirty="0">
                <a:latin typeface="Century Gothic" pitchFamily="34" charset="0"/>
              </a:rPr>
              <a:t>учреждений, имеющих высокую степень износа</a:t>
            </a:r>
            <a:endParaRPr lang="ru-RU" altLang="ru-RU" sz="1600" dirty="0">
              <a:latin typeface="Century Gothic" pitchFamily="34" charset="0"/>
            </a:endParaRPr>
          </a:p>
        </p:txBody>
      </p:sp>
      <p:sp>
        <p:nvSpPr>
          <p:cNvPr id="60" name="Прямоугольник 59"/>
          <p:cNvSpPr/>
          <p:nvPr/>
        </p:nvSpPr>
        <p:spPr>
          <a:xfrm>
            <a:off x="233966" y="5272183"/>
            <a:ext cx="1705235" cy="1296144"/>
          </a:xfrm>
          <a:prstGeom prst="rect">
            <a:avLst/>
          </a:prstGeom>
          <a:gradFill flip="none" rotWithShape="1">
            <a:gsLst>
              <a:gs pos="0">
                <a:srgbClr val="FF0000"/>
              </a:gs>
              <a:gs pos="56000">
                <a:schemeClr val="accent6"/>
              </a:gs>
              <a:gs pos="100000">
                <a:srgbClr val="FF0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1" name="TextBox 60"/>
          <p:cNvSpPr txBox="1"/>
          <p:nvPr/>
        </p:nvSpPr>
        <p:spPr>
          <a:xfrm>
            <a:off x="251520" y="5733256"/>
            <a:ext cx="1668209" cy="830997"/>
          </a:xfrm>
          <a:prstGeom prst="rect">
            <a:avLst/>
          </a:prstGeom>
          <a:noFill/>
        </p:spPr>
        <p:txBody>
          <a:bodyPr wrap="square" rtlCol="0" anchor="ctr">
            <a:spAutoFit/>
          </a:bodyPr>
          <a:lstStyle/>
          <a:p>
            <a:pPr algn="ctr"/>
            <a:r>
              <a:rPr lang="ru-RU" sz="1600" b="1" dirty="0" smtClean="0">
                <a:solidFill>
                  <a:schemeClr val="bg1"/>
                </a:solidFill>
              </a:rPr>
              <a:t>РАССЕЛЕНИЕ ИЗ АВАРИЙНОГО ЖИЛЬЯ</a:t>
            </a:r>
            <a:endParaRPr lang="ru-RU" sz="1600" b="1" dirty="0">
              <a:solidFill>
                <a:schemeClr val="bg1"/>
              </a:solidFill>
            </a:endParaRPr>
          </a:p>
        </p:txBody>
      </p:sp>
      <p:pic>
        <p:nvPicPr>
          <p:cNvPr id="62" name="Рисунок 61"/>
          <p:cNvPicPr>
            <a:picLocks noChangeAspect="1"/>
          </p:cNvPicPr>
          <p:nvPr/>
        </p:nvPicPr>
        <p:blipFill>
          <a:blip r:embed="rId5" cstate="print">
            <a:biLevel thresh="25000"/>
            <a:extLst>
              <a:ext uri="{28A0092B-C50C-407E-A947-70E740481C1C}">
                <a14:useLocalDpi xmlns:a14="http://schemas.microsoft.com/office/drawing/2010/main" xmlns="" val="0"/>
              </a:ext>
            </a:extLst>
          </a:blip>
          <a:stretch>
            <a:fillRect/>
          </a:stretch>
        </p:blipFill>
        <p:spPr>
          <a:xfrm>
            <a:off x="776468" y="5276711"/>
            <a:ext cx="568634" cy="393868"/>
          </a:xfrm>
          <a:prstGeom prst="rect">
            <a:avLst/>
          </a:prstGeom>
          <a:effectLst>
            <a:outerShdw blurRad="50800" dist="38100" dir="2700000" algn="tl" rotWithShape="0">
              <a:prstClr val="black">
                <a:alpha val="40000"/>
              </a:prstClr>
            </a:outerShdw>
          </a:effectLst>
        </p:spPr>
      </p:pic>
      <p:sp>
        <p:nvSpPr>
          <p:cNvPr id="63" name="Прямоугольник 62"/>
          <p:cNvSpPr/>
          <p:nvPr/>
        </p:nvSpPr>
        <p:spPr>
          <a:xfrm>
            <a:off x="1991847" y="5276711"/>
            <a:ext cx="5579225" cy="1077218"/>
          </a:xfrm>
          <a:prstGeom prst="rect">
            <a:avLst/>
          </a:prstGeom>
        </p:spPr>
        <p:txBody>
          <a:bodyPr wrap="square" anchor="t">
            <a:spAutoFit/>
          </a:bodyPr>
          <a:lstStyle/>
          <a:p>
            <a:pPr>
              <a:spcAft>
                <a:spcPts val="0"/>
              </a:spcAft>
            </a:pPr>
            <a:r>
              <a:rPr lang="ru-RU" sz="1600" dirty="0" smtClean="0">
                <a:latin typeface="Century Gothic" pitchFamily="34" charset="0"/>
              </a:rPr>
              <a:t>Обеспечение </a:t>
            </a:r>
            <a:r>
              <a:rPr lang="ru-RU" sz="1600" dirty="0">
                <a:latin typeface="Century Gothic" pitchFamily="34" charset="0"/>
              </a:rPr>
              <a:t>новыми жилыми помещениями более </a:t>
            </a:r>
            <a:r>
              <a:rPr lang="ru-RU" sz="1600" b="1" dirty="0">
                <a:solidFill>
                  <a:srgbClr val="FF0000"/>
                </a:solidFill>
                <a:latin typeface="Century Gothic" pitchFamily="34" charset="0"/>
              </a:rPr>
              <a:t>6,5 тысяч вологжан</a:t>
            </a:r>
            <a:r>
              <a:rPr lang="ru-RU" sz="1600" dirty="0">
                <a:latin typeface="Century Gothic" pitchFamily="34" charset="0"/>
              </a:rPr>
              <a:t>, проживающих в домах, признанных аварийными по состоянию </a:t>
            </a:r>
            <a:r>
              <a:rPr lang="ru-RU" sz="1600" dirty="0" smtClean="0">
                <a:latin typeface="Century Gothic" pitchFamily="34" charset="0"/>
              </a:rPr>
              <a:t/>
            </a:r>
            <a:br>
              <a:rPr lang="ru-RU" sz="1600" dirty="0" smtClean="0">
                <a:latin typeface="Century Gothic" pitchFamily="34" charset="0"/>
              </a:rPr>
            </a:br>
            <a:r>
              <a:rPr lang="ru-RU" sz="1600" dirty="0" smtClean="0">
                <a:latin typeface="Century Gothic" pitchFamily="34" charset="0"/>
              </a:rPr>
              <a:t>на </a:t>
            </a:r>
            <a:r>
              <a:rPr lang="ru-RU" sz="1600" dirty="0">
                <a:latin typeface="Century Gothic" pitchFamily="34" charset="0"/>
              </a:rPr>
              <a:t>1 января 2017 года</a:t>
            </a:r>
            <a:endParaRPr lang="ru-RU" altLang="ru-RU" sz="1600" dirty="0">
              <a:latin typeface="Century Gothic" pitchFamily="34" charset="0"/>
            </a:endParaRPr>
          </a:p>
        </p:txBody>
      </p:sp>
      <p:sp>
        <p:nvSpPr>
          <p:cNvPr id="64" name="Rectangle 5">
            <a:extLst>
              <a:ext uri="{FF2B5EF4-FFF2-40B4-BE49-F238E27FC236}">
                <a16:creationId xmlns:a16="http://schemas.microsoft.com/office/drawing/2014/main" xmlns="" id="{BCB686DF-C207-4E07-B328-B7C2923CD445}"/>
              </a:ext>
            </a:extLst>
          </p:cNvPr>
          <p:cNvSpPr>
            <a:spLocks noChangeArrowheads="1"/>
          </p:cNvSpPr>
          <p:nvPr/>
        </p:nvSpPr>
        <p:spPr bwMode="auto">
          <a:xfrm>
            <a:off x="34330" y="44624"/>
            <a:ext cx="9109670" cy="433674"/>
          </a:xfrm>
          <a:prstGeom prst="rect">
            <a:avLst/>
          </a:prstGeom>
          <a:noFill/>
          <a:ln w="3175">
            <a:noFill/>
            <a:miter lim="800000"/>
            <a:headEnd/>
            <a:tailEnd/>
          </a:ln>
          <a:effectLst/>
        </p:spPr>
        <p:txBody>
          <a:bodyPr wrap="square" lIns="124683" tIns="62340" rIns="124683" bIns="62340" anchor="ctr">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ru-RU" altLang="ru-RU" sz="2000" b="1" dirty="0">
                <a:latin typeface="Century Gothic" panose="020B0502020202020204" pitchFamily="34" charset="0"/>
                <a:cs typeface="Tahoma" panose="020B0604030504040204" pitchFamily="34" charset="0"/>
              </a:rPr>
              <a:t>ПРОГРАММЫ </a:t>
            </a:r>
            <a:r>
              <a:rPr lang="ru-RU" altLang="ru-RU" sz="2000" b="1" dirty="0" smtClean="0">
                <a:latin typeface="Century Gothic" panose="020B0502020202020204" pitchFamily="34" charset="0"/>
                <a:cs typeface="Tahoma" panose="020B0604030504040204" pitchFamily="34" charset="0"/>
              </a:rPr>
              <a:t>ПРАВИТЕЛЬСТВА ОБЛАСТИ</a:t>
            </a:r>
            <a:endParaRPr lang="ru-RU" altLang="ru-RU" sz="2000" b="1" dirty="0">
              <a:latin typeface="Century Gothic" panose="020B0502020202020204" pitchFamily="34" charset="0"/>
              <a:cs typeface="Tahoma" panose="020B0604030504040204" pitchFamily="34" charset="0"/>
            </a:endParaRPr>
          </a:p>
        </p:txBody>
      </p:sp>
      <p:pic>
        <p:nvPicPr>
          <p:cNvPr id="8" name="Рисунок 7"/>
          <p:cNvPicPr>
            <a:picLocks noChangeAspect="1"/>
          </p:cNvPicPr>
          <p:nvPr/>
        </p:nvPicPr>
        <p:blipFill rotWithShape="1">
          <a:blip r:embed="rId6" cstate="print">
            <a:extLst>
              <a:ext uri="{28A0092B-C50C-407E-A947-70E740481C1C}">
                <a14:useLocalDpi xmlns:a14="http://schemas.microsoft.com/office/drawing/2010/main" xmlns="" val="0"/>
              </a:ext>
            </a:extLst>
          </a:blip>
          <a:srcRect b="16388"/>
          <a:stretch/>
        </p:blipFill>
        <p:spPr>
          <a:xfrm>
            <a:off x="7352390" y="2079427"/>
            <a:ext cx="1812300" cy="1214268"/>
          </a:xfrm>
          <a:prstGeom prst="rect">
            <a:avLst/>
          </a:prstGeom>
        </p:spPr>
      </p:pic>
      <p:pic>
        <p:nvPicPr>
          <p:cNvPr id="9" name="Рисунок 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7352390" y="3789040"/>
            <a:ext cx="1785503" cy="1339127"/>
          </a:xfrm>
          <a:prstGeom prst="rect">
            <a:avLst/>
          </a:prstGeom>
        </p:spPr>
      </p:pic>
      <p:pic>
        <p:nvPicPr>
          <p:cNvPr id="10" name="Рисунок 9"/>
          <p:cNvPicPr>
            <a:picLocks noChangeAspect="1"/>
          </p:cNvPicPr>
          <p:nvPr/>
        </p:nvPicPr>
        <p:blipFill>
          <a:blip r:embed="rId8" cstate="print">
            <a:extLst>
              <a:ext uri="{BEBA8EAE-BF5A-486C-A8C5-ECC9F3942E4B}">
                <a14:imgProps xmlns:a14="http://schemas.microsoft.com/office/drawing/2010/main" xmlns="">
                  <a14:imgLayer r:embed="rId9">
                    <a14:imgEffect>
                      <a14:brightnessContrast bright="20000"/>
                    </a14:imgEffect>
                  </a14:imgLayer>
                </a14:imgProps>
              </a:ext>
              <a:ext uri="{28A0092B-C50C-407E-A947-70E740481C1C}">
                <a14:useLocalDpi xmlns:a14="http://schemas.microsoft.com/office/drawing/2010/main" xmlns="" val="0"/>
              </a:ext>
            </a:extLst>
          </a:blip>
          <a:stretch>
            <a:fillRect/>
          </a:stretch>
        </p:blipFill>
        <p:spPr>
          <a:xfrm>
            <a:off x="7348807" y="5320764"/>
            <a:ext cx="1785503" cy="1191265"/>
          </a:xfrm>
          <a:prstGeom prst="rect">
            <a:avLst/>
          </a:prstGeom>
        </p:spPr>
      </p:pic>
      <p:pic>
        <p:nvPicPr>
          <p:cNvPr id="35" name="Picture 4" descr="J:\Общие документы\Презентации\2019_03_26 СоцЭкСитВО\prog7.png"/>
          <p:cNvPicPr>
            <a:picLocks noChangeAspect="1" noChangeArrowheads="1"/>
          </p:cNvPicPr>
          <p:nvPr/>
        </p:nvPicPr>
        <p:blipFill>
          <a:blip r:embed="rId10" cstate="print"/>
          <a:srcRect/>
          <a:stretch>
            <a:fillRect/>
          </a:stretch>
        </p:blipFill>
        <p:spPr bwMode="auto">
          <a:xfrm>
            <a:off x="251520" y="476672"/>
            <a:ext cx="1693569" cy="1337490"/>
          </a:xfrm>
          <a:prstGeom prst="rect">
            <a:avLst/>
          </a:prstGeom>
          <a:noFill/>
        </p:spPr>
      </p:pic>
      <p:sp>
        <p:nvSpPr>
          <p:cNvPr id="40" name="Прямоугольник 39"/>
          <p:cNvSpPr/>
          <p:nvPr/>
        </p:nvSpPr>
        <p:spPr>
          <a:xfrm>
            <a:off x="1907704" y="836712"/>
            <a:ext cx="5370911" cy="584775"/>
          </a:xfrm>
          <a:prstGeom prst="rect">
            <a:avLst/>
          </a:prstGeom>
        </p:spPr>
        <p:txBody>
          <a:bodyPr wrap="square" anchor="t">
            <a:spAutoFit/>
          </a:bodyPr>
          <a:lstStyle/>
          <a:p>
            <a:r>
              <a:rPr lang="ru-RU" sz="1600" dirty="0" smtClean="0">
                <a:latin typeface="Century Gothic" pitchFamily="34" charset="0"/>
              </a:rPr>
              <a:t>Проведение капремонтов </a:t>
            </a:r>
            <a:r>
              <a:rPr lang="ru-RU" sz="1600" b="1" dirty="0">
                <a:solidFill>
                  <a:srgbClr val="FF0000"/>
                </a:solidFill>
                <a:latin typeface="Century Gothic" pitchFamily="34" charset="0"/>
              </a:rPr>
              <a:t>130</a:t>
            </a:r>
            <a:r>
              <a:rPr lang="ru-RU" sz="1600" dirty="0">
                <a:solidFill>
                  <a:srgbClr val="FF0000"/>
                </a:solidFill>
                <a:latin typeface="Century Gothic" pitchFamily="34" charset="0"/>
              </a:rPr>
              <a:t> </a:t>
            </a:r>
            <a:r>
              <a:rPr lang="ru-RU" sz="1600" b="1" dirty="0">
                <a:solidFill>
                  <a:srgbClr val="FF0000"/>
                </a:solidFill>
                <a:latin typeface="Century Gothic" pitchFamily="34" charset="0"/>
              </a:rPr>
              <a:t>муниципальных</a:t>
            </a:r>
            <a:r>
              <a:rPr lang="ru-RU" sz="1600" dirty="0">
                <a:solidFill>
                  <a:srgbClr val="FF0000"/>
                </a:solidFill>
                <a:latin typeface="Century Gothic" pitchFamily="34" charset="0"/>
              </a:rPr>
              <a:t> </a:t>
            </a:r>
            <a:r>
              <a:rPr lang="ru-RU" sz="1600" b="1" dirty="0" smtClean="0">
                <a:solidFill>
                  <a:srgbClr val="FF0000"/>
                </a:solidFill>
                <a:latin typeface="Century Gothic" pitchFamily="34" charset="0"/>
              </a:rPr>
              <a:t>домов культуры</a:t>
            </a:r>
            <a:r>
              <a:rPr lang="ru-RU" sz="1600" b="1" dirty="0" smtClean="0">
                <a:solidFill>
                  <a:srgbClr val="0070C0"/>
                </a:solidFill>
                <a:latin typeface="Century Gothic" pitchFamily="34" charset="0"/>
              </a:rPr>
              <a:t> </a:t>
            </a:r>
            <a:r>
              <a:rPr lang="ru-RU" sz="1600" dirty="0" smtClean="0">
                <a:latin typeface="Century Gothic" pitchFamily="34" charset="0"/>
              </a:rPr>
              <a:t>в 26 районах за 5 лет</a:t>
            </a:r>
            <a:endParaRPr lang="ru-RU" altLang="ru-RU" sz="1600" dirty="0" smtClean="0">
              <a:latin typeface="Century Gothic" pitchFamily="34" charset="0"/>
            </a:endParaRPr>
          </a:p>
        </p:txBody>
      </p:sp>
      <p:pic>
        <p:nvPicPr>
          <p:cNvPr id="41" name="Рисунок 40"/>
          <p:cNvPicPr>
            <a:picLocks noChangeAspect="1"/>
          </p:cNvPicPr>
          <p:nvPr/>
        </p:nvPicPr>
        <p:blipFill rotWithShape="1">
          <a:blip r:embed="rId11" cstate="print">
            <a:extLst>
              <a:ext uri="{28A0092B-C50C-407E-A947-70E740481C1C}">
                <a14:useLocalDpi xmlns:a14="http://schemas.microsoft.com/office/drawing/2010/main" xmlns="" val="0"/>
              </a:ext>
            </a:extLst>
          </a:blip>
          <a:srcRect t="11719" b="24000"/>
          <a:stretch/>
        </p:blipFill>
        <p:spPr>
          <a:xfrm>
            <a:off x="7173688" y="548680"/>
            <a:ext cx="1970312" cy="1080120"/>
          </a:xfrm>
          <a:prstGeom prst="rect">
            <a:avLst/>
          </a:prstGeom>
        </p:spPr>
      </p:pic>
    </p:spTree>
    <p:extLst>
      <p:ext uri="{BB962C8B-B14F-4D97-AF65-F5344CB8AC3E}">
        <p14:creationId xmlns:p14="http://schemas.microsoft.com/office/powerpoint/2010/main" xmlns="" val="41718376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xmlns="" id="{BCB686DF-C207-4E07-B328-B7C2923CD445}"/>
              </a:ext>
            </a:extLst>
          </p:cNvPr>
          <p:cNvSpPr>
            <a:spLocks noChangeArrowheads="1"/>
          </p:cNvSpPr>
          <p:nvPr/>
        </p:nvSpPr>
        <p:spPr bwMode="auto">
          <a:xfrm>
            <a:off x="34330" y="44624"/>
            <a:ext cx="9109670" cy="433674"/>
          </a:xfrm>
          <a:prstGeom prst="rect">
            <a:avLst/>
          </a:prstGeom>
          <a:noFill/>
          <a:ln w="3175">
            <a:noFill/>
            <a:miter lim="800000"/>
            <a:headEnd/>
            <a:tailEnd/>
          </a:ln>
          <a:effectLst/>
        </p:spPr>
        <p:txBody>
          <a:bodyPr wrap="square" lIns="124683" tIns="62340" rIns="124683" bIns="62340" anchor="ctr">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ru-RU" altLang="ru-RU" sz="2000" b="1" dirty="0">
                <a:latin typeface="Century Gothic" panose="020B0502020202020204" pitchFamily="34" charset="0"/>
                <a:cs typeface="Tahoma" panose="020B0604030504040204" pitchFamily="34" charset="0"/>
              </a:rPr>
              <a:t>ПРОГРАММЫ </a:t>
            </a:r>
            <a:r>
              <a:rPr lang="ru-RU" altLang="ru-RU" sz="2000" b="1" dirty="0" smtClean="0">
                <a:latin typeface="Century Gothic" panose="020B0502020202020204" pitchFamily="34" charset="0"/>
                <a:cs typeface="Tahoma" panose="020B0604030504040204" pitchFamily="34" charset="0"/>
              </a:rPr>
              <a:t>ПРАВИТЕЛЬСТВА ОБЛАСТИ</a:t>
            </a:r>
            <a:endParaRPr lang="ru-RU" altLang="ru-RU" sz="2000" b="1" dirty="0">
              <a:latin typeface="Century Gothic" panose="020B0502020202020204" pitchFamily="34" charset="0"/>
              <a:cs typeface="Tahoma" panose="020B0604030504040204" pitchFamily="34" charset="0"/>
            </a:endParaRPr>
          </a:p>
        </p:txBody>
      </p:sp>
      <p:sp>
        <p:nvSpPr>
          <p:cNvPr id="5" name="Номер слайда 4"/>
          <p:cNvSpPr>
            <a:spLocks noGrp="1"/>
          </p:cNvSpPr>
          <p:nvPr>
            <p:ph type="sldNum" sz="quarter" idx="12"/>
          </p:nvPr>
        </p:nvSpPr>
        <p:spPr>
          <a:xfrm>
            <a:off x="0" y="6547436"/>
            <a:ext cx="467544" cy="310564"/>
          </a:xfrm>
          <a:noFill/>
          <a:ln w="3175">
            <a:noFill/>
            <a:miter lim="800000"/>
            <a:headEnd/>
            <a:tailEnd/>
          </a:ln>
          <a:effectLst/>
        </p:spPr>
        <p:txBody>
          <a:bodyPr wrap="square" lIns="124683" tIns="62340" rIns="124683" bIns="62340" anchor="ctr">
            <a:spAutoFit/>
          </a:bodyPr>
          <a:lstStyle/>
          <a:p>
            <a:pPr algn="l">
              <a:spcBef>
                <a:spcPct val="0"/>
              </a:spcBef>
            </a:pPr>
            <a:fld id="{B19B0651-EE4F-4900-A07F-96A6BFA9D0F0}" type="slidenum">
              <a:rPr lang="ru-RU" smtClean="0">
                <a:solidFill>
                  <a:schemeClr val="bg1">
                    <a:lumMod val="65000"/>
                  </a:schemeClr>
                </a:solidFill>
                <a:latin typeface="Century Gothic" panose="020B0502020202020204" pitchFamily="34" charset="0"/>
              </a:rPr>
              <a:pPr algn="l">
                <a:spcBef>
                  <a:spcPct val="0"/>
                </a:spcBef>
              </a:pPr>
              <a:t>15</a:t>
            </a:fld>
            <a:endParaRPr lang="ru-RU" dirty="0">
              <a:solidFill>
                <a:schemeClr val="bg1">
                  <a:lumMod val="65000"/>
                </a:schemeClr>
              </a:solidFill>
              <a:latin typeface="Century Gothic" panose="020B0502020202020204" pitchFamily="34" charset="0"/>
            </a:endParaRPr>
          </a:p>
        </p:txBody>
      </p:sp>
      <p:pic>
        <p:nvPicPr>
          <p:cNvPr id="42" name="Рисунок 4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51520" y="3573016"/>
            <a:ext cx="1687037" cy="1495329"/>
          </a:xfrm>
          <a:prstGeom prst="rect">
            <a:avLst/>
          </a:prstGeom>
        </p:spPr>
      </p:pic>
      <p:sp>
        <p:nvSpPr>
          <p:cNvPr id="47" name="Прямоугольник 46"/>
          <p:cNvSpPr/>
          <p:nvPr/>
        </p:nvSpPr>
        <p:spPr>
          <a:xfrm>
            <a:off x="2015208" y="4068361"/>
            <a:ext cx="5005064" cy="584775"/>
          </a:xfrm>
          <a:prstGeom prst="rect">
            <a:avLst/>
          </a:prstGeom>
        </p:spPr>
        <p:txBody>
          <a:bodyPr wrap="square" anchor="b">
            <a:spAutoFit/>
          </a:bodyPr>
          <a:lstStyle/>
          <a:p>
            <a:pPr>
              <a:spcAft>
                <a:spcPts val="0"/>
              </a:spcAft>
            </a:pPr>
            <a:r>
              <a:rPr lang="ru-RU" sz="1600" dirty="0" smtClean="0">
                <a:latin typeface="Century Gothic" pitchFamily="34" charset="0"/>
              </a:rPr>
              <a:t>Набор будущего первоклассника </a:t>
            </a:r>
            <a:r>
              <a:rPr lang="ru-RU" sz="1600" b="1" dirty="0">
                <a:solidFill>
                  <a:srgbClr val="FF0000"/>
                </a:solidFill>
                <a:latin typeface="Century Gothic" pitchFamily="34" charset="0"/>
              </a:rPr>
              <a:t>каждому выпускнику детского сада </a:t>
            </a:r>
            <a:r>
              <a:rPr lang="ru-RU" sz="1600" dirty="0" smtClean="0">
                <a:latin typeface="Century Gothic" pitchFamily="34" charset="0"/>
              </a:rPr>
              <a:t>области</a:t>
            </a:r>
          </a:p>
        </p:txBody>
      </p:sp>
      <p:sp>
        <p:nvSpPr>
          <p:cNvPr id="48" name="Прямоугольник 47"/>
          <p:cNvSpPr/>
          <p:nvPr/>
        </p:nvSpPr>
        <p:spPr>
          <a:xfrm>
            <a:off x="2016021" y="5478323"/>
            <a:ext cx="5004251" cy="830997"/>
          </a:xfrm>
          <a:prstGeom prst="rect">
            <a:avLst/>
          </a:prstGeom>
        </p:spPr>
        <p:txBody>
          <a:bodyPr wrap="square" anchor="b">
            <a:spAutoFit/>
          </a:bodyPr>
          <a:lstStyle/>
          <a:p>
            <a:pPr>
              <a:spcAft>
                <a:spcPts val="0"/>
              </a:spcAft>
            </a:pPr>
            <a:r>
              <a:rPr lang="ru-RU" sz="1600" dirty="0" smtClean="0">
                <a:latin typeface="Century Gothic" pitchFamily="34" charset="0"/>
              </a:rPr>
              <a:t>Набор детских принадлежностей в день выписки из медицинской организации </a:t>
            </a:r>
            <a:br>
              <a:rPr lang="ru-RU" sz="1600" dirty="0" smtClean="0">
                <a:latin typeface="Century Gothic" pitchFamily="34" charset="0"/>
              </a:rPr>
            </a:br>
            <a:r>
              <a:rPr lang="ru-RU" sz="1600" b="1" dirty="0" smtClean="0">
                <a:solidFill>
                  <a:srgbClr val="FF0000"/>
                </a:solidFill>
                <a:latin typeface="Century Gothic" pitchFamily="34" charset="0"/>
              </a:rPr>
              <a:t>для</a:t>
            </a:r>
            <a:r>
              <a:rPr lang="ru-RU" sz="1600" dirty="0" smtClean="0">
                <a:solidFill>
                  <a:srgbClr val="FF0000"/>
                </a:solidFill>
                <a:latin typeface="Century Gothic" pitchFamily="34" charset="0"/>
              </a:rPr>
              <a:t> </a:t>
            </a:r>
            <a:r>
              <a:rPr lang="ru-RU" sz="1600" b="1" dirty="0" smtClean="0">
                <a:solidFill>
                  <a:srgbClr val="FF0000"/>
                </a:solidFill>
                <a:latin typeface="Century Gothic" pitchFamily="34" charset="0"/>
              </a:rPr>
              <a:t>каждого ребенка</a:t>
            </a:r>
            <a:endParaRPr lang="ru-RU" sz="1600" b="1" dirty="0">
              <a:solidFill>
                <a:srgbClr val="FF0000"/>
              </a:solidFill>
              <a:latin typeface="Century Gothic" pitchFamily="34" charset="0"/>
            </a:endParaRPr>
          </a:p>
        </p:txBody>
      </p:sp>
      <p:pic>
        <p:nvPicPr>
          <p:cNvPr id="52" name="Picture 2" descr="H:\к совещаниям 2019\06 июнь 2019\18.06.2019\Губернаторские инициативы\1 раз в 1 класс\DSC_1914.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r="6838"/>
          <a:stretch/>
        </p:blipFill>
        <p:spPr bwMode="auto">
          <a:xfrm>
            <a:off x="7173687" y="3645024"/>
            <a:ext cx="1970310" cy="1408497"/>
          </a:xfrm>
          <a:prstGeom prst="rect">
            <a:avLst/>
          </a:prstGeom>
          <a:noFill/>
          <a:extLst>
            <a:ext uri="{909E8E84-426E-40DD-AFC4-6F175D3DCCD1}">
              <a14:hiddenFill xmlns:a14="http://schemas.microsoft.com/office/drawing/2010/main" xmlns="">
                <a:solidFill>
                  <a:srgbClr val="FFFFFF"/>
                </a:solidFill>
              </a14:hiddenFill>
            </a:ext>
          </a:extLst>
        </p:spPr>
      </p:pic>
      <p:pic>
        <p:nvPicPr>
          <p:cNvPr id="53" name="Picture 3" descr="H:\к совещаниям 2019\06 июнь 2019\18.06.2019\Губернаторские инициативы\С днем рождения малыш\img_1113.jpg"/>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11187" t="7391" r="6001" b="5767"/>
          <a:stretch/>
        </p:blipFill>
        <p:spPr bwMode="auto">
          <a:xfrm>
            <a:off x="7173687" y="5253586"/>
            <a:ext cx="1993291" cy="1393511"/>
          </a:xfrm>
          <a:prstGeom prst="rect">
            <a:avLst/>
          </a:prstGeom>
          <a:noFill/>
          <a:extLst>
            <a:ext uri="{909E8E84-426E-40DD-AFC4-6F175D3DCCD1}">
              <a14:hiddenFill xmlns:a14="http://schemas.microsoft.com/office/drawing/2010/main" xmlns="">
                <a:solidFill>
                  <a:srgbClr val="FFFFFF"/>
                </a:solidFill>
              </a14:hiddenFill>
            </a:ext>
          </a:extLst>
        </p:spPr>
      </p:pic>
      <p:pic>
        <p:nvPicPr>
          <p:cNvPr id="2050" name="Picture 2" descr="H:\к совещаниям 2019\07 июль 2019\09.07.2019 Встреча с УФК\слайд\малыш.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51520" y="5229200"/>
            <a:ext cx="1673332" cy="1417897"/>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9" descr="J:\Общие документы\Презентации\2019_03_26 СоцЭкСитВО\ke.png"/>
          <p:cNvPicPr>
            <a:picLocks noChangeAspect="1" noChangeArrowheads="1"/>
          </p:cNvPicPr>
          <p:nvPr/>
        </p:nvPicPr>
        <p:blipFill>
          <a:blip r:embed="rId7" cstate="print"/>
          <a:srcRect/>
          <a:stretch>
            <a:fillRect/>
          </a:stretch>
        </p:blipFill>
        <p:spPr bwMode="auto">
          <a:xfrm>
            <a:off x="179645" y="587589"/>
            <a:ext cx="1705236" cy="1324914"/>
          </a:xfrm>
          <a:prstGeom prst="rect">
            <a:avLst/>
          </a:prstGeom>
          <a:noFill/>
        </p:spPr>
      </p:pic>
      <p:sp>
        <p:nvSpPr>
          <p:cNvPr id="18" name="Прямоугольник 17"/>
          <p:cNvSpPr/>
          <p:nvPr/>
        </p:nvSpPr>
        <p:spPr>
          <a:xfrm>
            <a:off x="1979846" y="836712"/>
            <a:ext cx="5400600" cy="830997"/>
          </a:xfrm>
          <a:prstGeom prst="rect">
            <a:avLst/>
          </a:prstGeom>
        </p:spPr>
        <p:txBody>
          <a:bodyPr wrap="square" anchor="t">
            <a:spAutoFit/>
          </a:bodyPr>
          <a:lstStyle/>
          <a:p>
            <a:r>
              <a:rPr lang="ru-RU" sz="1600" dirty="0" smtClean="0">
                <a:latin typeface="Century Gothic" pitchFamily="34" charset="0"/>
              </a:rPr>
              <a:t>Проведение культурных мероприятий в малых городах, селах и поселках – </a:t>
            </a:r>
            <a:r>
              <a:rPr lang="ru-RU" sz="1600" b="1" dirty="0" smtClean="0">
                <a:solidFill>
                  <a:srgbClr val="FF0000"/>
                </a:solidFill>
                <a:latin typeface="Century Gothic" pitchFamily="34" charset="0"/>
              </a:rPr>
              <a:t>120 мероприятий </a:t>
            </a:r>
            <a:r>
              <a:rPr lang="ru-RU" sz="1600" b="1" dirty="0" smtClean="0">
                <a:solidFill>
                  <a:srgbClr val="0070C0"/>
                </a:solidFill>
                <a:latin typeface="Century Gothic" pitchFamily="34" charset="0"/>
              </a:rPr>
              <a:t/>
            </a:r>
            <a:br>
              <a:rPr lang="ru-RU" sz="1600" b="1" dirty="0" smtClean="0">
                <a:solidFill>
                  <a:srgbClr val="0070C0"/>
                </a:solidFill>
                <a:latin typeface="Century Gothic" pitchFamily="34" charset="0"/>
              </a:rPr>
            </a:br>
            <a:r>
              <a:rPr lang="ru-RU" sz="1600" dirty="0" smtClean="0">
                <a:latin typeface="Century Gothic" pitchFamily="34" charset="0"/>
              </a:rPr>
              <a:t>за 2019 год</a:t>
            </a:r>
            <a:endParaRPr lang="ru-RU" altLang="ru-RU" sz="1600" dirty="0" smtClean="0">
              <a:latin typeface="Century Gothic" pitchFamily="34" charset="0"/>
            </a:endParaRPr>
          </a:p>
        </p:txBody>
      </p:sp>
      <p:pic>
        <p:nvPicPr>
          <p:cNvPr id="19" name="Рисунок 18"/>
          <p:cNvPicPr>
            <a:picLocks noChangeAspect="1"/>
          </p:cNvPicPr>
          <p:nvPr/>
        </p:nvPicPr>
        <p:blipFill rotWithShape="1">
          <a:blip r:embed="rId8" cstate="print">
            <a:extLst>
              <a:ext uri="{28A0092B-C50C-407E-A947-70E740481C1C}">
                <a14:useLocalDpi xmlns:a14="http://schemas.microsoft.com/office/drawing/2010/main" xmlns="" val="0"/>
              </a:ext>
            </a:extLst>
          </a:blip>
          <a:srcRect l="25342" t="16827" b="7782"/>
          <a:stretch/>
        </p:blipFill>
        <p:spPr>
          <a:xfrm>
            <a:off x="7524462" y="722676"/>
            <a:ext cx="1619538" cy="1089049"/>
          </a:xfrm>
          <a:prstGeom prst="rect">
            <a:avLst/>
          </a:prstGeom>
        </p:spPr>
      </p:pic>
      <p:sp>
        <p:nvSpPr>
          <p:cNvPr id="20" name="Прямоугольник 19"/>
          <p:cNvSpPr/>
          <p:nvPr/>
        </p:nvSpPr>
        <p:spPr>
          <a:xfrm>
            <a:off x="213078" y="2132856"/>
            <a:ext cx="1705235" cy="1296144"/>
          </a:xfrm>
          <a:prstGeom prst="rect">
            <a:avLst/>
          </a:prstGeom>
          <a:gradFill flip="none" rotWithShape="1">
            <a:gsLst>
              <a:gs pos="0">
                <a:srgbClr val="FF0000"/>
              </a:gs>
              <a:gs pos="69000">
                <a:schemeClr val="accent6"/>
              </a:gs>
              <a:gs pos="100000">
                <a:srgbClr val="FF00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Прямоугольник 20"/>
          <p:cNvSpPr/>
          <p:nvPr/>
        </p:nvSpPr>
        <p:spPr>
          <a:xfrm>
            <a:off x="1979713" y="2420888"/>
            <a:ext cx="5616624" cy="584775"/>
          </a:xfrm>
          <a:prstGeom prst="rect">
            <a:avLst/>
          </a:prstGeom>
        </p:spPr>
        <p:txBody>
          <a:bodyPr wrap="square" anchor="b">
            <a:spAutoFit/>
          </a:bodyPr>
          <a:lstStyle/>
          <a:p>
            <a:r>
              <a:rPr lang="ru-RU" sz="1600" dirty="0" smtClean="0">
                <a:latin typeface="Century Gothic" pitchFamily="34" charset="0"/>
              </a:rPr>
              <a:t>Бесплатное </a:t>
            </a:r>
            <a:r>
              <a:rPr lang="ru-RU" sz="1600" b="1" dirty="0">
                <a:solidFill>
                  <a:srgbClr val="FF0000"/>
                </a:solidFill>
                <a:latin typeface="Century Gothic" pitchFamily="34" charset="0"/>
              </a:rPr>
              <a:t>посещение всех музеев </a:t>
            </a:r>
            <a:r>
              <a:rPr lang="ru-RU" sz="1600" dirty="0" smtClean="0">
                <a:latin typeface="Century Gothic" pitchFamily="34" charset="0"/>
              </a:rPr>
              <a:t>области </a:t>
            </a:r>
            <a:br>
              <a:rPr lang="ru-RU" sz="1600" dirty="0" smtClean="0">
                <a:latin typeface="Century Gothic" pitchFamily="34" charset="0"/>
              </a:rPr>
            </a:br>
            <a:r>
              <a:rPr lang="ru-RU" sz="1600" dirty="0" smtClean="0">
                <a:latin typeface="Century Gothic" pitchFamily="34" charset="0"/>
              </a:rPr>
              <a:t>на 1 </a:t>
            </a:r>
            <a:r>
              <a:rPr lang="ru-RU" sz="1600" dirty="0">
                <a:latin typeface="Century Gothic" pitchFamily="34" charset="0"/>
              </a:rPr>
              <a:t>рабочий день в </a:t>
            </a:r>
            <a:r>
              <a:rPr lang="ru-RU" sz="1600" dirty="0" smtClean="0">
                <a:latin typeface="Century Gothic" pitchFamily="34" charset="0"/>
              </a:rPr>
              <a:t>месяц</a:t>
            </a:r>
            <a:endParaRPr lang="ru-RU" sz="1600" dirty="0">
              <a:latin typeface="Century Gothic" pitchFamily="34" charset="0"/>
            </a:endParaRPr>
          </a:p>
        </p:txBody>
      </p:sp>
      <p:pic>
        <p:nvPicPr>
          <p:cNvPr id="22" name="Рисунок 21"/>
          <p:cNvPicPr>
            <a:picLocks noChangeAspect="1"/>
          </p:cNvPicPr>
          <p:nvPr/>
        </p:nvPicPr>
        <p:blipFill>
          <a:blip r:embed="rId9" cstate="print">
            <a:extLst>
              <a:ext uri="{BEBA8EAE-BF5A-486C-A8C5-ECC9F3942E4B}">
                <a14:imgProps xmlns:a14="http://schemas.microsoft.com/office/drawing/2010/main" xmlns="">
                  <a14:imgLayer r:embed="rId10">
                    <a14:imgEffect>
                      <a14:brightnessContrast bright="20000"/>
                    </a14:imgEffect>
                  </a14:imgLayer>
                </a14:imgProps>
              </a:ext>
              <a:ext uri="{28A0092B-C50C-407E-A947-70E740481C1C}">
                <a14:useLocalDpi xmlns:a14="http://schemas.microsoft.com/office/drawing/2010/main" xmlns="" val="0"/>
              </a:ext>
            </a:extLst>
          </a:blip>
          <a:stretch>
            <a:fillRect/>
          </a:stretch>
        </p:blipFill>
        <p:spPr>
          <a:xfrm>
            <a:off x="7356804" y="2139560"/>
            <a:ext cx="1787196" cy="1191464"/>
          </a:xfrm>
          <a:prstGeom prst="rect">
            <a:avLst/>
          </a:prstGeom>
        </p:spPr>
      </p:pic>
      <p:sp>
        <p:nvSpPr>
          <p:cNvPr id="23" name="TextBox 22"/>
          <p:cNvSpPr txBox="1"/>
          <p:nvPr/>
        </p:nvSpPr>
        <p:spPr>
          <a:xfrm>
            <a:off x="251520" y="2708920"/>
            <a:ext cx="1668209" cy="584775"/>
          </a:xfrm>
          <a:prstGeom prst="rect">
            <a:avLst/>
          </a:prstGeom>
          <a:noFill/>
        </p:spPr>
        <p:txBody>
          <a:bodyPr wrap="square" rtlCol="0" anchor="ctr">
            <a:spAutoFit/>
          </a:bodyPr>
          <a:lstStyle/>
          <a:p>
            <a:pPr algn="ctr"/>
            <a:r>
              <a:rPr lang="ru-RU" sz="1600" b="1" dirty="0" smtClean="0">
                <a:solidFill>
                  <a:schemeClr val="bg1"/>
                </a:solidFill>
              </a:rPr>
              <a:t>КУЛЬТУРА РЯДОМ</a:t>
            </a:r>
            <a:endParaRPr lang="ru-RU" sz="1600" b="1" dirty="0">
              <a:solidFill>
                <a:schemeClr val="bg1"/>
              </a:solidFill>
            </a:endParaRPr>
          </a:p>
        </p:txBody>
      </p:sp>
      <p:pic>
        <p:nvPicPr>
          <p:cNvPr id="24" name="Рисунок 23"/>
          <p:cNvPicPr>
            <a:picLocks noChangeAspect="1"/>
          </p:cNvPicPr>
          <p:nvPr/>
        </p:nvPicPr>
        <p:blipFill>
          <a:blip r:embed="rId11" cstate="print">
            <a:biLevel thresh="25000"/>
            <a:extLst>
              <a:ext uri="{28A0092B-C50C-407E-A947-70E740481C1C}">
                <a14:useLocalDpi xmlns:a14="http://schemas.microsoft.com/office/drawing/2010/main" xmlns="" val="0"/>
              </a:ext>
            </a:extLst>
          </a:blip>
          <a:stretch>
            <a:fillRect/>
          </a:stretch>
        </p:blipFill>
        <p:spPr>
          <a:xfrm>
            <a:off x="827584" y="2204864"/>
            <a:ext cx="461775" cy="46177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xmlns="" val="10184382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 xmlns:a16="http://schemas.microsoft.com/office/drawing/2014/main" id="{BCB686DF-C207-4E07-B328-B7C2923CD445}"/>
              </a:ext>
            </a:extLst>
          </p:cNvPr>
          <p:cNvSpPr>
            <a:spLocks noChangeArrowheads="1"/>
          </p:cNvSpPr>
          <p:nvPr/>
        </p:nvSpPr>
        <p:spPr bwMode="auto">
          <a:xfrm>
            <a:off x="34330" y="44624"/>
            <a:ext cx="9109670" cy="433674"/>
          </a:xfrm>
          <a:prstGeom prst="rect">
            <a:avLst/>
          </a:prstGeom>
          <a:noFill/>
          <a:ln w="3175">
            <a:noFill/>
            <a:miter lim="800000"/>
            <a:headEnd/>
            <a:tailEnd/>
          </a:ln>
          <a:effectLst/>
        </p:spPr>
        <p:txBody>
          <a:bodyPr wrap="square" lIns="124683" tIns="62340" rIns="124683" bIns="62340" anchor="ctr">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ru-RU" altLang="ru-RU" sz="2000" b="1" dirty="0">
                <a:latin typeface="Century Gothic" panose="020B0502020202020204" pitchFamily="34" charset="0"/>
                <a:cs typeface="Tahoma" panose="020B0604030504040204" pitchFamily="34" charset="0"/>
              </a:rPr>
              <a:t>СОЦИАЛЬНЫЕ ИНИЦИАТИВЫ </a:t>
            </a:r>
            <a:r>
              <a:rPr lang="ru-RU" altLang="ru-RU" sz="2000" b="1" dirty="0" smtClean="0">
                <a:latin typeface="Century Gothic" panose="020B0502020202020204" pitchFamily="34" charset="0"/>
                <a:cs typeface="Tahoma" panose="020B0604030504040204" pitchFamily="34" charset="0"/>
              </a:rPr>
              <a:t>ПРАВИТЕЛЬСТВА ОБЛАСТИ</a:t>
            </a:r>
            <a:endParaRPr lang="ru-RU" altLang="ru-RU" sz="2000" b="1" dirty="0">
              <a:latin typeface="Century Gothic" panose="020B0502020202020204" pitchFamily="34" charset="0"/>
              <a:cs typeface="Tahoma" panose="020B0604030504040204" pitchFamily="34" charset="0"/>
            </a:endParaRPr>
          </a:p>
        </p:txBody>
      </p:sp>
      <p:sp>
        <p:nvSpPr>
          <p:cNvPr id="5" name="Номер слайда 4"/>
          <p:cNvSpPr>
            <a:spLocks noGrp="1"/>
          </p:cNvSpPr>
          <p:nvPr>
            <p:ph type="sldNum" sz="quarter" idx="12"/>
          </p:nvPr>
        </p:nvSpPr>
        <p:spPr>
          <a:xfrm>
            <a:off x="0" y="6547436"/>
            <a:ext cx="467544" cy="310564"/>
          </a:xfrm>
          <a:noFill/>
          <a:ln w="3175">
            <a:noFill/>
            <a:miter lim="800000"/>
            <a:headEnd/>
            <a:tailEnd/>
          </a:ln>
          <a:effectLst/>
        </p:spPr>
        <p:txBody>
          <a:bodyPr wrap="square" lIns="124683" tIns="62340" rIns="124683" bIns="62340" anchor="ctr">
            <a:spAutoFit/>
          </a:bodyPr>
          <a:lstStyle/>
          <a:p>
            <a:pPr algn="l">
              <a:spcBef>
                <a:spcPct val="0"/>
              </a:spcBef>
            </a:pPr>
            <a:fld id="{B19B0651-EE4F-4900-A07F-96A6BFA9D0F0}" type="slidenum">
              <a:rPr lang="ru-RU" smtClean="0">
                <a:solidFill>
                  <a:schemeClr val="bg1">
                    <a:lumMod val="65000"/>
                  </a:schemeClr>
                </a:solidFill>
                <a:latin typeface="Century Gothic" panose="020B0502020202020204" pitchFamily="34" charset="0"/>
              </a:rPr>
              <a:pPr algn="l">
                <a:spcBef>
                  <a:spcPct val="0"/>
                </a:spcBef>
              </a:pPr>
              <a:t>16</a:t>
            </a:fld>
            <a:endParaRPr lang="ru-RU" dirty="0">
              <a:solidFill>
                <a:schemeClr val="bg1">
                  <a:lumMod val="65000"/>
                </a:schemeClr>
              </a:solidFill>
              <a:latin typeface="Century Gothic" panose="020B0502020202020204" pitchFamily="34" charset="0"/>
            </a:endParaRPr>
          </a:p>
        </p:txBody>
      </p:sp>
      <p:sp>
        <p:nvSpPr>
          <p:cNvPr id="9" name="Прямоугольник 8"/>
          <p:cNvSpPr/>
          <p:nvPr/>
        </p:nvSpPr>
        <p:spPr>
          <a:xfrm>
            <a:off x="109366" y="476672"/>
            <a:ext cx="6694882" cy="615553"/>
          </a:xfrm>
          <a:prstGeom prst="rect">
            <a:avLst/>
          </a:prstGeom>
        </p:spPr>
        <p:txBody>
          <a:bodyPr wrap="square">
            <a:spAutoFit/>
          </a:bodyPr>
          <a:lstStyle/>
          <a:p>
            <a:r>
              <a:rPr lang="ru-RU" sz="1700" dirty="0" smtClean="0">
                <a:latin typeface="Century Gothic" pitchFamily="34" charset="0"/>
                <a:ea typeface="Calibri"/>
                <a:cs typeface="Times New Roman"/>
              </a:rPr>
              <a:t>Увеличение заработной платы «неуказным» </a:t>
            </a:r>
            <a:br>
              <a:rPr lang="ru-RU" sz="1700" dirty="0" smtClean="0">
                <a:latin typeface="Century Gothic" pitchFamily="34" charset="0"/>
                <a:ea typeface="Calibri"/>
                <a:cs typeface="Times New Roman"/>
              </a:rPr>
            </a:br>
            <a:r>
              <a:rPr lang="ru-RU" sz="1700" dirty="0" smtClean="0">
                <a:latin typeface="Century Gothic" pitchFamily="34" charset="0"/>
                <a:ea typeface="Calibri"/>
                <a:cs typeface="Times New Roman"/>
              </a:rPr>
              <a:t>работникам бюджетной сферы</a:t>
            </a:r>
            <a:endParaRPr lang="ru-RU" sz="1700" dirty="0">
              <a:solidFill>
                <a:schemeClr val="tx1">
                  <a:lumMod val="50000"/>
                  <a:lumOff val="50000"/>
                </a:schemeClr>
              </a:solidFill>
              <a:latin typeface="Century Gothic" pitchFamily="34" charset="0"/>
              <a:ea typeface="Calibri"/>
              <a:cs typeface="Times New Roman"/>
            </a:endParaRPr>
          </a:p>
        </p:txBody>
      </p:sp>
      <p:sp>
        <p:nvSpPr>
          <p:cNvPr id="10" name="Прямоугольник 9"/>
          <p:cNvSpPr/>
          <p:nvPr/>
        </p:nvSpPr>
        <p:spPr>
          <a:xfrm>
            <a:off x="7598980" y="518058"/>
            <a:ext cx="1074832" cy="609502"/>
          </a:xfrm>
          <a:prstGeom prst="rect">
            <a:avLst/>
          </a:prstGeom>
          <a:gradFill flip="none" rotWithShape="1">
            <a:gsLst>
              <a:gs pos="18000">
                <a:srgbClr val="FF0000"/>
              </a:gs>
              <a:gs pos="78004">
                <a:schemeClr val="accent6">
                  <a:lumMod val="75000"/>
                </a:schemeClr>
              </a:gs>
              <a:gs pos="59022">
                <a:srgbClr val="F97436"/>
              </a:gs>
              <a:gs pos="71000">
                <a:schemeClr val="accent6">
                  <a:lumMod val="90000"/>
                </a:schemeClr>
              </a:gs>
              <a:gs pos="100000">
                <a:srgbClr val="FF00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lt1"/>
                </a:solidFill>
                <a:effectLst>
                  <a:outerShdw blurRad="38100" dist="38100" dir="2700000" algn="tl">
                    <a:srgbClr val="000000">
                      <a:alpha val="43137"/>
                    </a:srgbClr>
                  </a:outerShdw>
                </a:effectLst>
                <a:latin typeface="Century Gothic" panose="020B0502020202020204" pitchFamily="34" charset="0"/>
              </a:rPr>
              <a:t>+20%</a:t>
            </a:r>
            <a:endParaRPr lang="en-US" sz="2400" b="1" dirty="0">
              <a:solidFill>
                <a:schemeClr val="lt1"/>
              </a:solidFill>
              <a:effectLst>
                <a:outerShdw blurRad="38100" dist="38100" dir="2700000" algn="tl">
                  <a:srgbClr val="000000">
                    <a:alpha val="43137"/>
                  </a:srgbClr>
                </a:outerShdw>
              </a:effectLst>
              <a:latin typeface="Century Gothic" panose="020B0502020202020204" pitchFamily="34" charset="0"/>
            </a:endParaRPr>
          </a:p>
        </p:txBody>
      </p:sp>
      <p:sp>
        <p:nvSpPr>
          <p:cNvPr id="12" name="Прямоугольник 11"/>
          <p:cNvSpPr/>
          <p:nvPr/>
        </p:nvSpPr>
        <p:spPr>
          <a:xfrm>
            <a:off x="109365" y="1484784"/>
            <a:ext cx="6520245" cy="615553"/>
          </a:xfrm>
          <a:prstGeom prst="rect">
            <a:avLst/>
          </a:prstGeom>
        </p:spPr>
        <p:txBody>
          <a:bodyPr wrap="square">
            <a:spAutoFit/>
          </a:bodyPr>
          <a:lstStyle/>
          <a:p>
            <a:r>
              <a:rPr lang="ru-RU" sz="1700" dirty="0" smtClean="0">
                <a:latin typeface="Century Gothic" pitchFamily="34" charset="0"/>
                <a:ea typeface="Calibri"/>
                <a:cs typeface="Times New Roman"/>
              </a:rPr>
              <a:t>Увеличение размера ЕДВ отдельным </a:t>
            </a:r>
            <a:br>
              <a:rPr lang="ru-RU" sz="1700" dirty="0" smtClean="0">
                <a:latin typeface="Century Gothic" pitchFamily="34" charset="0"/>
                <a:ea typeface="Calibri"/>
                <a:cs typeface="Times New Roman"/>
              </a:rPr>
            </a:br>
            <a:r>
              <a:rPr lang="ru-RU" sz="1700" dirty="0" smtClean="0">
                <a:latin typeface="Century Gothic" pitchFamily="34" charset="0"/>
                <a:ea typeface="Calibri"/>
                <a:cs typeface="Times New Roman"/>
              </a:rPr>
              <a:t>категориям </a:t>
            </a:r>
            <a:r>
              <a:rPr lang="ru-RU" sz="1700" dirty="0">
                <a:latin typeface="Century Gothic" pitchFamily="34" charset="0"/>
                <a:ea typeface="Calibri"/>
                <a:cs typeface="Times New Roman"/>
              </a:rPr>
              <a:t>граждан, </a:t>
            </a:r>
            <a:r>
              <a:rPr lang="ru-RU" sz="1700" dirty="0">
                <a:solidFill>
                  <a:schemeClr val="tx1">
                    <a:lumMod val="65000"/>
                    <a:lumOff val="35000"/>
                  </a:schemeClr>
                </a:solidFill>
                <a:latin typeface="Century Gothic" pitchFamily="34" charset="0"/>
                <a:ea typeface="Calibri"/>
                <a:cs typeface="Times New Roman"/>
              </a:rPr>
              <a:t>руб</a:t>
            </a:r>
            <a:r>
              <a:rPr lang="ru-RU" sz="1700" dirty="0" smtClean="0">
                <a:solidFill>
                  <a:schemeClr val="tx1">
                    <a:lumMod val="65000"/>
                    <a:lumOff val="35000"/>
                  </a:schemeClr>
                </a:solidFill>
                <a:latin typeface="Century Gothic" pitchFamily="34" charset="0"/>
                <a:ea typeface="Calibri"/>
                <a:cs typeface="Times New Roman"/>
              </a:rPr>
              <a:t>.</a:t>
            </a:r>
            <a:endParaRPr lang="ru-RU" sz="1700" dirty="0">
              <a:solidFill>
                <a:schemeClr val="tx1">
                  <a:lumMod val="65000"/>
                  <a:lumOff val="35000"/>
                </a:schemeClr>
              </a:solidFill>
              <a:latin typeface="Century Gothic" pitchFamily="34" charset="0"/>
              <a:ea typeface="Calibri"/>
              <a:cs typeface="Times New Roman"/>
            </a:endParaRPr>
          </a:p>
        </p:txBody>
      </p:sp>
      <p:sp>
        <p:nvSpPr>
          <p:cNvPr id="41" name="Прямоугольник 40"/>
          <p:cNvSpPr/>
          <p:nvPr/>
        </p:nvSpPr>
        <p:spPr>
          <a:xfrm>
            <a:off x="6744840" y="1626270"/>
            <a:ext cx="854140" cy="437043"/>
          </a:xfrm>
          <a:prstGeom prst="rect">
            <a:avLst/>
          </a:prstGeom>
          <a:solidFill>
            <a:schemeClr val="bg1">
              <a:lumMod val="65000"/>
            </a:schemeClr>
          </a:solidFill>
        </p:spPr>
        <p:txBody>
          <a:bodyPr wrap="square" anchor="ctr">
            <a:noAutofit/>
          </a:bodyPr>
          <a:lstStyle/>
          <a:p>
            <a:pPr algn="ctr">
              <a:lnSpc>
                <a:spcPct val="80000"/>
              </a:lnSpc>
              <a:spcAft>
                <a:spcPts val="0"/>
              </a:spcAft>
            </a:pPr>
            <a:r>
              <a:rPr lang="ru-RU"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750</a:t>
            </a:r>
            <a:endParaRPr lang="en-US"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42" name="Прямоугольник 41"/>
          <p:cNvSpPr/>
          <p:nvPr/>
        </p:nvSpPr>
        <p:spPr>
          <a:xfrm>
            <a:off x="7600080" y="1454880"/>
            <a:ext cx="1079143" cy="608433"/>
          </a:xfrm>
          <a:prstGeom prst="rect">
            <a:avLst/>
          </a:prstGeom>
          <a:gradFill flip="none" rotWithShape="1">
            <a:gsLst>
              <a:gs pos="18000">
                <a:srgbClr val="FF0000"/>
              </a:gs>
              <a:gs pos="78004">
                <a:schemeClr val="accent6">
                  <a:lumMod val="75000"/>
                </a:schemeClr>
              </a:gs>
              <a:gs pos="59022">
                <a:srgbClr val="F97436"/>
              </a:gs>
              <a:gs pos="71000">
                <a:schemeClr val="accent6">
                  <a:lumMod val="90000"/>
                </a:schemeClr>
              </a:gs>
              <a:gs pos="100000">
                <a:srgbClr val="FF00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a:solidFill>
                  <a:schemeClr val="lt1"/>
                </a:solidFill>
                <a:effectLst>
                  <a:outerShdw blurRad="38100" dist="38100" dir="2700000" algn="tl">
                    <a:srgbClr val="000000">
                      <a:alpha val="43137"/>
                    </a:srgbClr>
                  </a:outerShdw>
                </a:effectLst>
                <a:latin typeface="Century Gothic" panose="020B0502020202020204" pitchFamily="34" charset="0"/>
              </a:rPr>
              <a:t>1500</a:t>
            </a:r>
            <a:endParaRPr lang="en-US" sz="2800" b="1" dirty="0">
              <a:solidFill>
                <a:schemeClr val="lt1"/>
              </a:solidFill>
              <a:effectLst>
                <a:outerShdw blurRad="38100" dist="38100" dir="2700000" algn="tl">
                  <a:srgbClr val="000000">
                    <a:alpha val="43137"/>
                  </a:srgbClr>
                </a:outerShdw>
              </a:effectLst>
              <a:latin typeface="Century Gothic" panose="020B0502020202020204" pitchFamily="34" charset="0"/>
            </a:endParaRPr>
          </a:p>
        </p:txBody>
      </p:sp>
      <p:sp>
        <p:nvSpPr>
          <p:cNvPr id="43"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6876521" y="2056222"/>
            <a:ext cx="575799"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2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было</a:t>
            </a:r>
            <a:endParaRPr lang="ru-RU" altLang="ru-RU" sz="18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44"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7825322" y="2056221"/>
            <a:ext cx="63511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2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стало</a:t>
            </a:r>
            <a:endParaRPr lang="ru-RU" altLang="ru-RU" sz="18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cxnSp>
        <p:nvCxnSpPr>
          <p:cNvPr id="50" name="Прямая со стрелкой 49">
            <a:extLst>
              <a:ext uri="{FF2B5EF4-FFF2-40B4-BE49-F238E27FC236}">
                <a16:creationId xmlns="" xmlns:a16="http://schemas.microsoft.com/office/drawing/2014/main" id="{D08CDDE3-69ED-477E-B2D8-D7DAB8045BBA}"/>
              </a:ext>
            </a:extLst>
          </p:cNvPr>
          <p:cNvCxnSpPr>
            <a:cxnSpLocks/>
          </p:cNvCxnSpPr>
          <p:nvPr/>
        </p:nvCxnSpPr>
        <p:spPr>
          <a:xfrm>
            <a:off x="5076056" y="822809"/>
            <a:ext cx="2481328" cy="0"/>
          </a:xfrm>
          <a:prstGeom prst="straightConnector1">
            <a:avLst/>
          </a:prstGeom>
          <a:ln>
            <a:solidFill>
              <a:schemeClr val="tx1">
                <a:lumMod val="50000"/>
                <a:lumOff val="50000"/>
              </a:schemeClr>
            </a:solidFill>
            <a:headEnd type="none"/>
            <a:tailEnd type="oval"/>
          </a:ln>
        </p:spPr>
        <p:style>
          <a:lnRef idx="1">
            <a:schemeClr val="dk1"/>
          </a:lnRef>
          <a:fillRef idx="0">
            <a:schemeClr val="dk1"/>
          </a:fillRef>
          <a:effectRef idx="0">
            <a:schemeClr val="dk1"/>
          </a:effectRef>
          <a:fontRef idx="minor">
            <a:schemeClr val="tx1"/>
          </a:fontRef>
        </p:style>
      </p:cxnSp>
      <p:cxnSp>
        <p:nvCxnSpPr>
          <p:cNvPr id="52" name="Прямая со стрелкой 51">
            <a:extLst>
              <a:ext uri="{FF2B5EF4-FFF2-40B4-BE49-F238E27FC236}">
                <a16:creationId xmlns="" xmlns:a16="http://schemas.microsoft.com/office/drawing/2014/main" id="{D08CDDE3-69ED-477E-B2D8-D7DAB8045BBA}"/>
              </a:ext>
            </a:extLst>
          </p:cNvPr>
          <p:cNvCxnSpPr>
            <a:cxnSpLocks/>
          </p:cNvCxnSpPr>
          <p:nvPr/>
        </p:nvCxnSpPr>
        <p:spPr>
          <a:xfrm>
            <a:off x="4283968" y="1844791"/>
            <a:ext cx="2409320" cy="0"/>
          </a:xfrm>
          <a:prstGeom prst="straightConnector1">
            <a:avLst/>
          </a:prstGeom>
          <a:ln>
            <a:solidFill>
              <a:schemeClr val="tx1">
                <a:lumMod val="50000"/>
                <a:lumOff val="50000"/>
              </a:schemeClr>
            </a:solidFill>
            <a:headEnd type="none"/>
            <a:tailEnd type="oval"/>
          </a:ln>
        </p:spPr>
        <p:style>
          <a:lnRef idx="1">
            <a:schemeClr val="dk1"/>
          </a:lnRef>
          <a:fillRef idx="0">
            <a:schemeClr val="dk1"/>
          </a:fillRef>
          <a:effectRef idx="0">
            <a:schemeClr val="dk1"/>
          </a:effectRef>
          <a:fontRef idx="minor">
            <a:schemeClr val="tx1"/>
          </a:fontRef>
        </p:style>
      </p:cxnSp>
      <p:sp>
        <p:nvSpPr>
          <p:cNvPr id="53" name="Прямоугольник 52"/>
          <p:cNvSpPr/>
          <p:nvPr/>
        </p:nvSpPr>
        <p:spPr>
          <a:xfrm>
            <a:off x="89066" y="2492896"/>
            <a:ext cx="6540544" cy="615553"/>
          </a:xfrm>
          <a:prstGeom prst="rect">
            <a:avLst/>
          </a:prstGeom>
        </p:spPr>
        <p:txBody>
          <a:bodyPr wrap="square">
            <a:spAutoFit/>
          </a:bodyPr>
          <a:lstStyle/>
          <a:p>
            <a:r>
              <a:rPr lang="ru-RU" sz="1700" dirty="0" smtClean="0">
                <a:latin typeface="Century Gothic" pitchFamily="34" charset="0"/>
                <a:ea typeface="Calibri"/>
                <a:cs typeface="Times New Roman"/>
              </a:rPr>
              <a:t>Увеличение размера стипендии </a:t>
            </a:r>
            <a:br>
              <a:rPr lang="ru-RU" sz="1700" dirty="0" smtClean="0">
                <a:latin typeface="Century Gothic" pitchFamily="34" charset="0"/>
                <a:ea typeface="Calibri"/>
                <a:cs typeface="Times New Roman"/>
              </a:rPr>
            </a:br>
            <a:r>
              <a:rPr lang="ru-RU" sz="1700" dirty="0" smtClean="0">
                <a:latin typeface="Century Gothic" pitchFamily="34" charset="0"/>
                <a:ea typeface="Calibri"/>
                <a:cs typeface="Times New Roman"/>
              </a:rPr>
              <a:t>студентам учреждений СПО, </a:t>
            </a:r>
            <a:r>
              <a:rPr lang="ru-RU" sz="1700" dirty="0" smtClean="0">
                <a:solidFill>
                  <a:schemeClr val="tx1">
                    <a:lumMod val="65000"/>
                    <a:lumOff val="35000"/>
                  </a:schemeClr>
                </a:solidFill>
                <a:latin typeface="Century Gothic" pitchFamily="34" charset="0"/>
                <a:ea typeface="Calibri"/>
                <a:cs typeface="Times New Roman"/>
              </a:rPr>
              <a:t>руб.</a:t>
            </a:r>
            <a:endParaRPr lang="ru-RU" sz="1700" dirty="0">
              <a:solidFill>
                <a:schemeClr val="tx1">
                  <a:lumMod val="65000"/>
                  <a:lumOff val="35000"/>
                </a:schemeClr>
              </a:solidFill>
              <a:latin typeface="Century Gothic" pitchFamily="34" charset="0"/>
              <a:ea typeface="Calibri"/>
              <a:cs typeface="Times New Roman"/>
            </a:endParaRPr>
          </a:p>
        </p:txBody>
      </p:sp>
      <p:sp>
        <p:nvSpPr>
          <p:cNvPr id="54" name="Прямоугольник 53"/>
          <p:cNvSpPr/>
          <p:nvPr/>
        </p:nvSpPr>
        <p:spPr>
          <a:xfrm>
            <a:off x="6743187" y="2673713"/>
            <a:ext cx="854140" cy="391489"/>
          </a:xfrm>
          <a:prstGeom prst="rect">
            <a:avLst/>
          </a:prstGeom>
          <a:solidFill>
            <a:schemeClr val="bg1">
              <a:lumMod val="65000"/>
            </a:schemeClr>
          </a:solidFill>
        </p:spPr>
        <p:txBody>
          <a:bodyPr wrap="square" anchor="ctr">
            <a:noAutofit/>
          </a:bodyPr>
          <a:lstStyle/>
          <a:p>
            <a:pPr algn="ctr">
              <a:lnSpc>
                <a:spcPct val="80000"/>
              </a:lnSpc>
              <a:spcAft>
                <a:spcPts val="0"/>
              </a:spcAft>
            </a:pPr>
            <a:r>
              <a:rPr lang="ru-RU"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436</a:t>
            </a:r>
            <a:endParaRPr lang="en-US"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55" name="Прямоугольник 54"/>
          <p:cNvSpPr/>
          <p:nvPr/>
        </p:nvSpPr>
        <p:spPr>
          <a:xfrm>
            <a:off x="7598427" y="2520187"/>
            <a:ext cx="1080795" cy="545015"/>
          </a:xfrm>
          <a:prstGeom prst="rect">
            <a:avLst/>
          </a:prstGeom>
          <a:gradFill flip="none" rotWithShape="1">
            <a:gsLst>
              <a:gs pos="18000">
                <a:srgbClr val="FF0000"/>
              </a:gs>
              <a:gs pos="78004">
                <a:schemeClr val="accent6">
                  <a:lumMod val="75000"/>
                </a:schemeClr>
              </a:gs>
              <a:gs pos="59022">
                <a:srgbClr val="F97436"/>
              </a:gs>
              <a:gs pos="71000">
                <a:schemeClr val="accent6">
                  <a:lumMod val="90000"/>
                </a:schemeClr>
              </a:gs>
              <a:gs pos="100000">
                <a:srgbClr val="FF00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a:solidFill>
                  <a:schemeClr val="lt1"/>
                </a:solidFill>
                <a:effectLst>
                  <a:outerShdw blurRad="38100" dist="38100" dir="2700000" algn="tl">
                    <a:srgbClr val="000000">
                      <a:alpha val="43137"/>
                    </a:srgbClr>
                  </a:outerShdw>
                </a:effectLst>
                <a:latin typeface="Century Gothic" panose="020B0502020202020204" pitchFamily="34" charset="0"/>
              </a:rPr>
              <a:t>1000</a:t>
            </a:r>
            <a:endParaRPr lang="en-US" sz="2800" b="1" dirty="0">
              <a:solidFill>
                <a:schemeClr val="lt1"/>
              </a:solidFill>
              <a:effectLst>
                <a:outerShdw blurRad="38100" dist="38100" dir="2700000" algn="tl">
                  <a:srgbClr val="000000">
                    <a:alpha val="43137"/>
                  </a:srgbClr>
                </a:outerShdw>
              </a:effectLst>
              <a:latin typeface="Century Gothic" panose="020B0502020202020204" pitchFamily="34" charset="0"/>
            </a:endParaRPr>
          </a:p>
        </p:txBody>
      </p:sp>
      <p:sp>
        <p:nvSpPr>
          <p:cNvPr id="56"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6905971" y="3035276"/>
            <a:ext cx="575799"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2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было</a:t>
            </a:r>
            <a:endParaRPr lang="ru-RU" altLang="ru-RU" sz="18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57"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7823375" y="3035275"/>
            <a:ext cx="63511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2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стало</a:t>
            </a:r>
            <a:endParaRPr lang="ru-RU" altLang="ru-RU" sz="18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cxnSp>
        <p:nvCxnSpPr>
          <p:cNvPr id="60" name="Прямая со стрелкой 59">
            <a:extLst>
              <a:ext uri="{FF2B5EF4-FFF2-40B4-BE49-F238E27FC236}">
                <a16:creationId xmlns="" xmlns:a16="http://schemas.microsoft.com/office/drawing/2014/main" id="{D08CDDE3-69ED-477E-B2D8-D7DAB8045BBA}"/>
              </a:ext>
            </a:extLst>
          </p:cNvPr>
          <p:cNvCxnSpPr>
            <a:cxnSpLocks/>
          </p:cNvCxnSpPr>
          <p:nvPr/>
        </p:nvCxnSpPr>
        <p:spPr>
          <a:xfrm>
            <a:off x="4067944" y="2869457"/>
            <a:ext cx="2625344" cy="0"/>
          </a:xfrm>
          <a:prstGeom prst="straightConnector1">
            <a:avLst/>
          </a:prstGeom>
          <a:ln>
            <a:solidFill>
              <a:schemeClr val="tx1">
                <a:lumMod val="50000"/>
                <a:lumOff val="50000"/>
              </a:schemeClr>
            </a:solidFill>
            <a:headEnd type="none"/>
            <a:tailEnd type="oval"/>
          </a:ln>
        </p:spPr>
        <p:style>
          <a:lnRef idx="1">
            <a:schemeClr val="dk1"/>
          </a:lnRef>
          <a:fillRef idx="0">
            <a:schemeClr val="dk1"/>
          </a:fillRef>
          <a:effectRef idx="0">
            <a:schemeClr val="dk1"/>
          </a:effectRef>
          <a:fontRef idx="minor">
            <a:schemeClr val="tx1"/>
          </a:fontRef>
        </p:style>
      </p:cxnSp>
      <p:sp>
        <p:nvSpPr>
          <p:cNvPr id="62" name="Прямоугольник 61"/>
          <p:cNvSpPr/>
          <p:nvPr/>
        </p:nvSpPr>
        <p:spPr>
          <a:xfrm>
            <a:off x="109365" y="3513782"/>
            <a:ext cx="6635475" cy="615553"/>
          </a:xfrm>
          <a:prstGeom prst="rect">
            <a:avLst/>
          </a:prstGeom>
        </p:spPr>
        <p:txBody>
          <a:bodyPr wrap="square">
            <a:spAutoFit/>
          </a:bodyPr>
          <a:lstStyle/>
          <a:p>
            <a:r>
              <a:rPr lang="ru-RU" sz="1700" dirty="0" smtClean="0">
                <a:latin typeface="Century Gothic" pitchFamily="34" charset="0"/>
                <a:ea typeface="Calibri"/>
                <a:cs typeface="Times New Roman"/>
              </a:rPr>
              <a:t>Оплата 50% стоимости путевок на санаторно-курортное лечение для работников бюджетной сферы</a:t>
            </a:r>
            <a:endParaRPr lang="ru-RU" sz="1700" dirty="0">
              <a:solidFill>
                <a:schemeClr val="tx1">
                  <a:lumMod val="50000"/>
                  <a:lumOff val="50000"/>
                </a:schemeClr>
              </a:solidFill>
              <a:latin typeface="Century Gothic" pitchFamily="34" charset="0"/>
              <a:ea typeface="Calibri"/>
              <a:cs typeface="Times New Roman"/>
            </a:endParaRPr>
          </a:p>
        </p:txBody>
      </p:sp>
      <p:sp>
        <p:nvSpPr>
          <p:cNvPr id="63" name="Прямоугольник 62"/>
          <p:cNvSpPr/>
          <p:nvPr/>
        </p:nvSpPr>
        <p:spPr>
          <a:xfrm>
            <a:off x="7596336" y="3512041"/>
            <a:ext cx="1079143" cy="587097"/>
          </a:xfrm>
          <a:prstGeom prst="rect">
            <a:avLst/>
          </a:prstGeom>
          <a:gradFill flip="none" rotWithShape="1">
            <a:gsLst>
              <a:gs pos="18000">
                <a:srgbClr val="FF0000"/>
              </a:gs>
              <a:gs pos="78004">
                <a:schemeClr val="accent6">
                  <a:lumMod val="75000"/>
                </a:schemeClr>
              </a:gs>
              <a:gs pos="59022">
                <a:srgbClr val="F97436"/>
              </a:gs>
              <a:gs pos="71000">
                <a:schemeClr val="accent6">
                  <a:lumMod val="90000"/>
                </a:schemeClr>
              </a:gs>
              <a:gs pos="100000">
                <a:srgbClr val="FF00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lt1"/>
                </a:solidFill>
                <a:effectLst>
                  <a:outerShdw blurRad="38100" dist="38100" dir="2700000" algn="tl">
                    <a:srgbClr val="000000">
                      <a:alpha val="43137"/>
                    </a:srgbClr>
                  </a:outerShdw>
                </a:effectLst>
                <a:latin typeface="Century Gothic" panose="020B0502020202020204" pitchFamily="34" charset="0"/>
              </a:rPr>
              <a:t>10000</a:t>
            </a:r>
            <a:endParaRPr lang="en-US" sz="2400" b="1" dirty="0">
              <a:solidFill>
                <a:schemeClr val="lt1"/>
              </a:solidFill>
              <a:effectLst>
                <a:outerShdw blurRad="38100" dist="38100" dir="2700000" algn="tl">
                  <a:srgbClr val="000000">
                    <a:alpha val="43137"/>
                  </a:srgbClr>
                </a:outerShdw>
              </a:effectLst>
              <a:latin typeface="Century Gothic" panose="020B0502020202020204" pitchFamily="34" charset="0"/>
            </a:endParaRPr>
          </a:p>
        </p:txBody>
      </p:sp>
      <p:sp>
        <p:nvSpPr>
          <p:cNvPr id="64"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7596336" y="4088105"/>
            <a:ext cx="107914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2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путевок</a:t>
            </a:r>
            <a:endParaRPr lang="ru-RU" altLang="ru-RU" sz="18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cxnSp>
        <p:nvCxnSpPr>
          <p:cNvPr id="65" name="Прямая со стрелкой 64">
            <a:extLst>
              <a:ext uri="{FF2B5EF4-FFF2-40B4-BE49-F238E27FC236}">
                <a16:creationId xmlns="" xmlns:a16="http://schemas.microsoft.com/office/drawing/2014/main" id="{D08CDDE3-69ED-477E-B2D8-D7DAB8045BBA}"/>
              </a:ext>
            </a:extLst>
          </p:cNvPr>
          <p:cNvCxnSpPr>
            <a:cxnSpLocks/>
          </p:cNvCxnSpPr>
          <p:nvPr/>
        </p:nvCxnSpPr>
        <p:spPr>
          <a:xfrm>
            <a:off x="6476940" y="3836948"/>
            <a:ext cx="1080444" cy="0"/>
          </a:xfrm>
          <a:prstGeom prst="straightConnector1">
            <a:avLst/>
          </a:prstGeom>
          <a:ln>
            <a:solidFill>
              <a:schemeClr val="tx1">
                <a:lumMod val="50000"/>
                <a:lumOff val="50000"/>
              </a:schemeClr>
            </a:solidFill>
            <a:headEnd type="none"/>
            <a:tailEnd type="oval"/>
          </a:ln>
        </p:spPr>
        <p:style>
          <a:lnRef idx="1">
            <a:schemeClr val="dk1"/>
          </a:lnRef>
          <a:fillRef idx="0">
            <a:schemeClr val="dk1"/>
          </a:fillRef>
          <a:effectRef idx="0">
            <a:schemeClr val="dk1"/>
          </a:effectRef>
          <a:fontRef idx="minor">
            <a:schemeClr val="tx1"/>
          </a:fontRef>
        </p:style>
      </p:cxnSp>
      <p:sp>
        <p:nvSpPr>
          <p:cNvPr id="69" name="Прямоугольник 68"/>
          <p:cNvSpPr/>
          <p:nvPr/>
        </p:nvSpPr>
        <p:spPr>
          <a:xfrm>
            <a:off x="107504" y="4437112"/>
            <a:ext cx="6585784" cy="615553"/>
          </a:xfrm>
          <a:prstGeom prst="rect">
            <a:avLst/>
          </a:prstGeom>
        </p:spPr>
        <p:txBody>
          <a:bodyPr wrap="square">
            <a:spAutoFit/>
          </a:bodyPr>
          <a:lstStyle/>
          <a:p>
            <a:r>
              <a:rPr lang="ru-RU" sz="1700" dirty="0" smtClean="0">
                <a:latin typeface="Century Gothic" pitchFamily="34" charset="0"/>
                <a:ea typeface="Calibri"/>
                <a:cs typeface="Times New Roman"/>
              </a:rPr>
              <a:t>Увеличение ЕДК на приобретение </a:t>
            </a:r>
            <a:br>
              <a:rPr lang="ru-RU" sz="1700" dirty="0" smtClean="0">
                <a:latin typeface="Century Gothic" pitchFamily="34" charset="0"/>
                <a:ea typeface="Calibri"/>
                <a:cs typeface="Times New Roman"/>
              </a:rPr>
            </a:br>
            <a:r>
              <a:rPr lang="ru-RU" sz="1700" dirty="0" smtClean="0">
                <a:latin typeface="Century Gothic" pitchFamily="34" charset="0"/>
                <a:ea typeface="Calibri"/>
                <a:cs typeface="Times New Roman"/>
              </a:rPr>
              <a:t>сжиженного газа, </a:t>
            </a:r>
            <a:r>
              <a:rPr lang="ru-RU" sz="1700" dirty="0" smtClean="0">
                <a:solidFill>
                  <a:schemeClr val="tx1">
                    <a:lumMod val="65000"/>
                    <a:lumOff val="35000"/>
                  </a:schemeClr>
                </a:solidFill>
                <a:latin typeface="Century Gothic" pitchFamily="34" charset="0"/>
                <a:ea typeface="Calibri"/>
                <a:cs typeface="Times New Roman"/>
              </a:rPr>
              <a:t>руб.</a:t>
            </a:r>
            <a:endParaRPr lang="ru-RU" sz="1700" dirty="0">
              <a:solidFill>
                <a:schemeClr val="tx1">
                  <a:lumMod val="65000"/>
                  <a:lumOff val="35000"/>
                </a:schemeClr>
              </a:solidFill>
              <a:latin typeface="Century Gothic" pitchFamily="34" charset="0"/>
              <a:ea typeface="Calibri"/>
              <a:cs typeface="Times New Roman"/>
            </a:endParaRPr>
          </a:p>
        </p:txBody>
      </p:sp>
      <p:sp>
        <p:nvSpPr>
          <p:cNvPr id="70" name="Прямоугольник 69"/>
          <p:cNvSpPr/>
          <p:nvPr/>
        </p:nvSpPr>
        <p:spPr>
          <a:xfrm>
            <a:off x="6405256" y="4486203"/>
            <a:ext cx="1166961" cy="313932"/>
          </a:xfrm>
          <a:prstGeom prst="rect">
            <a:avLst/>
          </a:prstGeom>
          <a:solidFill>
            <a:schemeClr val="bg1">
              <a:lumMod val="65000"/>
            </a:schemeClr>
          </a:solidFill>
        </p:spPr>
        <p:txBody>
          <a:bodyPr wrap="square" anchor="ctr">
            <a:noAutofit/>
          </a:bodyPr>
          <a:lstStyle/>
          <a:p>
            <a:pPr algn="ctr">
              <a:lnSpc>
                <a:spcPct val="80000"/>
              </a:lnSpc>
            </a:pPr>
            <a:r>
              <a:rPr lang="ru-RU" dirty="0">
                <a:solidFill>
                  <a:schemeClr val="bg1"/>
                </a:solidFill>
                <a:effectLst>
                  <a:outerShdw blurRad="38100" dist="38100" dir="2700000" algn="tl">
                    <a:srgbClr val="000000">
                      <a:alpha val="43137"/>
                    </a:srgbClr>
                  </a:outerShdw>
                </a:effectLst>
                <a:latin typeface="Century Gothic" pitchFamily="34" charset="0"/>
                <a:ea typeface="Calibri"/>
                <a:cs typeface="Times New Roman"/>
              </a:rPr>
              <a:t>500</a:t>
            </a:r>
            <a:endParaRPr lang="en-US" dirty="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71" name="Прямоугольник 70"/>
          <p:cNvSpPr/>
          <p:nvPr/>
        </p:nvSpPr>
        <p:spPr>
          <a:xfrm>
            <a:off x="7613841" y="4486203"/>
            <a:ext cx="1079143" cy="699872"/>
          </a:xfrm>
          <a:prstGeom prst="rect">
            <a:avLst/>
          </a:prstGeom>
          <a:gradFill flip="none" rotWithShape="1">
            <a:gsLst>
              <a:gs pos="18000">
                <a:srgbClr val="FF0000"/>
              </a:gs>
              <a:gs pos="78004">
                <a:schemeClr val="accent6">
                  <a:lumMod val="75000"/>
                </a:schemeClr>
              </a:gs>
              <a:gs pos="59022">
                <a:srgbClr val="F97436"/>
              </a:gs>
              <a:gs pos="71000">
                <a:schemeClr val="accent6">
                  <a:lumMod val="90000"/>
                </a:schemeClr>
              </a:gs>
              <a:gs pos="100000">
                <a:srgbClr val="FF00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a:solidFill>
                  <a:schemeClr val="lt1"/>
                </a:solidFill>
                <a:effectLst>
                  <a:outerShdw blurRad="38100" dist="38100" dir="2700000" algn="tl">
                    <a:srgbClr val="000000">
                      <a:alpha val="43137"/>
                    </a:srgbClr>
                  </a:outerShdw>
                </a:effectLst>
                <a:latin typeface="Century Gothic" panose="020B0502020202020204" pitchFamily="34" charset="0"/>
              </a:rPr>
              <a:t>1500</a:t>
            </a:r>
            <a:endParaRPr lang="en-US" sz="2800" b="1" dirty="0">
              <a:solidFill>
                <a:schemeClr val="lt1"/>
              </a:solidFill>
              <a:effectLst>
                <a:outerShdw blurRad="38100" dist="38100" dir="2700000" algn="tl">
                  <a:srgbClr val="000000">
                    <a:alpha val="43137"/>
                  </a:srgbClr>
                </a:outerShdw>
              </a:effectLst>
              <a:latin typeface="Century Gothic" panose="020B0502020202020204" pitchFamily="34" charset="0"/>
            </a:endParaRPr>
          </a:p>
        </p:txBody>
      </p:sp>
      <p:sp>
        <p:nvSpPr>
          <p:cNvPr id="72"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5338298" y="4512103"/>
            <a:ext cx="1056701"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a:lnSpc>
                <a:spcPct val="100000"/>
              </a:lnSpc>
              <a:spcBef>
                <a:spcPct val="0"/>
              </a:spcBef>
              <a:buFontTx/>
              <a:buNone/>
            </a:pPr>
            <a:r>
              <a:rPr lang="ru-RU" altLang="ru-RU" sz="12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ветеранам</a:t>
            </a:r>
            <a:endParaRPr lang="ru-RU" altLang="ru-RU" sz="18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73"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7828888" y="5160175"/>
            <a:ext cx="63511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2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стало</a:t>
            </a:r>
            <a:endParaRPr lang="ru-RU" altLang="ru-RU" sz="18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74" name="Прямоугольник 73"/>
          <p:cNvSpPr/>
          <p:nvPr/>
        </p:nvSpPr>
        <p:spPr>
          <a:xfrm>
            <a:off x="6405256" y="4872143"/>
            <a:ext cx="1166961" cy="313932"/>
          </a:xfrm>
          <a:prstGeom prst="rect">
            <a:avLst/>
          </a:prstGeom>
          <a:solidFill>
            <a:schemeClr val="bg1">
              <a:lumMod val="65000"/>
            </a:schemeClr>
          </a:solidFill>
        </p:spPr>
        <p:txBody>
          <a:bodyPr wrap="square" anchor="ctr">
            <a:noAutofit/>
          </a:bodyPr>
          <a:lstStyle/>
          <a:p>
            <a:pPr algn="ctr">
              <a:lnSpc>
                <a:spcPct val="80000"/>
              </a:lnSpc>
              <a:spcAft>
                <a:spcPts val="0"/>
              </a:spcAft>
            </a:pPr>
            <a:r>
              <a:rPr lang="ru-RU"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133 </a:t>
            </a:r>
            <a:r>
              <a:rPr lang="ru-RU" sz="1100"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на чел.</a:t>
            </a:r>
            <a:endParaRPr lang="en-US" sz="1100"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75"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4427984" y="4926778"/>
            <a:ext cx="1967015" cy="2333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a:lnSpc>
                <a:spcPts val="1100"/>
              </a:lnSpc>
              <a:spcBef>
                <a:spcPct val="0"/>
              </a:spcBef>
              <a:buFontTx/>
              <a:buNone/>
            </a:pPr>
            <a:r>
              <a:rPr lang="ru-RU" altLang="ru-RU" sz="12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многодетным семьям</a:t>
            </a:r>
            <a:endParaRPr lang="ru-RU" altLang="ru-RU" sz="18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76"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6749033" y="5175932"/>
            <a:ext cx="575799"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2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было</a:t>
            </a:r>
            <a:endParaRPr lang="ru-RU" altLang="ru-RU" sz="18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cxnSp>
        <p:nvCxnSpPr>
          <p:cNvPr id="78" name="Прямая со стрелкой 77">
            <a:extLst>
              <a:ext uri="{FF2B5EF4-FFF2-40B4-BE49-F238E27FC236}">
                <a16:creationId xmlns="" xmlns:a16="http://schemas.microsoft.com/office/drawing/2014/main" id="{D08CDDE3-69ED-477E-B2D8-D7DAB8045BBA}"/>
              </a:ext>
            </a:extLst>
          </p:cNvPr>
          <p:cNvCxnSpPr>
            <a:cxnSpLocks/>
          </p:cNvCxnSpPr>
          <p:nvPr/>
        </p:nvCxnSpPr>
        <p:spPr>
          <a:xfrm>
            <a:off x="3995936" y="4829903"/>
            <a:ext cx="2337312" cy="0"/>
          </a:xfrm>
          <a:prstGeom prst="straightConnector1">
            <a:avLst/>
          </a:prstGeom>
          <a:ln>
            <a:solidFill>
              <a:schemeClr val="tx1">
                <a:lumMod val="50000"/>
                <a:lumOff val="50000"/>
              </a:schemeClr>
            </a:solidFill>
            <a:headEnd type="none"/>
            <a:tailEnd type="oval"/>
          </a:ln>
        </p:spPr>
        <p:style>
          <a:lnRef idx="1">
            <a:schemeClr val="dk1"/>
          </a:lnRef>
          <a:fillRef idx="0">
            <a:schemeClr val="dk1"/>
          </a:fillRef>
          <a:effectRef idx="0">
            <a:schemeClr val="dk1"/>
          </a:effectRef>
          <a:fontRef idx="minor">
            <a:schemeClr val="tx1"/>
          </a:fontRef>
        </p:style>
      </p:cxnSp>
      <p:sp>
        <p:nvSpPr>
          <p:cNvPr id="81" name="Прямоугольник 80"/>
          <p:cNvSpPr/>
          <p:nvPr/>
        </p:nvSpPr>
        <p:spPr>
          <a:xfrm>
            <a:off x="3203849" y="6258687"/>
            <a:ext cx="3573382" cy="258532"/>
          </a:xfrm>
          <a:prstGeom prst="rect">
            <a:avLst/>
          </a:prstGeom>
        </p:spPr>
        <p:txBody>
          <a:bodyPr wrap="square">
            <a:spAutoFit/>
          </a:bodyPr>
          <a:lstStyle/>
          <a:p>
            <a:pPr algn="r">
              <a:lnSpc>
                <a:spcPct val="90000"/>
              </a:lnSpc>
              <a:defRPr/>
            </a:pPr>
            <a:r>
              <a:rPr lang="ru-RU" sz="12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специалистам </a:t>
            </a:r>
            <a:r>
              <a:rPr lang="ru-RU" sz="1200" dirty="0" err="1"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бюдж</a:t>
            </a:r>
            <a:r>
              <a:rPr lang="ru-RU" sz="12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 сферы на селе</a:t>
            </a:r>
            <a:endParaRPr lang="ru-RU" altLang="ru-RU" sz="12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82" name="Прямоугольник 81"/>
          <p:cNvSpPr/>
          <p:nvPr/>
        </p:nvSpPr>
        <p:spPr>
          <a:xfrm>
            <a:off x="111187" y="5661248"/>
            <a:ext cx="6637846" cy="615553"/>
          </a:xfrm>
          <a:prstGeom prst="rect">
            <a:avLst/>
          </a:prstGeom>
        </p:spPr>
        <p:txBody>
          <a:bodyPr wrap="square">
            <a:spAutoFit/>
          </a:bodyPr>
          <a:lstStyle/>
          <a:p>
            <a:r>
              <a:rPr lang="ru-RU" sz="1700" dirty="0" smtClean="0">
                <a:latin typeface="Century Gothic" pitchFamily="34" charset="0"/>
                <a:ea typeface="Calibri"/>
                <a:cs typeface="Times New Roman"/>
              </a:rPr>
              <a:t>Увеличение ЕДК на приобретение </a:t>
            </a:r>
            <a:br>
              <a:rPr lang="ru-RU" sz="1700" dirty="0" smtClean="0">
                <a:latin typeface="Century Gothic" pitchFamily="34" charset="0"/>
                <a:ea typeface="Calibri"/>
                <a:cs typeface="Times New Roman"/>
              </a:rPr>
            </a:br>
            <a:r>
              <a:rPr lang="ru-RU" sz="1700" dirty="0" smtClean="0">
                <a:latin typeface="Century Gothic" pitchFamily="34" charset="0"/>
                <a:ea typeface="Calibri"/>
                <a:cs typeface="Times New Roman"/>
              </a:rPr>
              <a:t>твердого топлива, </a:t>
            </a:r>
            <a:r>
              <a:rPr lang="ru-RU" sz="1700" dirty="0" smtClean="0">
                <a:solidFill>
                  <a:schemeClr val="tx1">
                    <a:lumMod val="65000"/>
                    <a:lumOff val="35000"/>
                  </a:schemeClr>
                </a:solidFill>
                <a:latin typeface="Century Gothic" pitchFamily="34" charset="0"/>
                <a:ea typeface="Calibri"/>
                <a:cs typeface="Times New Roman"/>
              </a:rPr>
              <a:t>руб.</a:t>
            </a:r>
            <a:endParaRPr lang="ru-RU" sz="1700" dirty="0">
              <a:solidFill>
                <a:schemeClr val="tx1">
                  <a:lumMod val="65000"/>
                  <a:lumOff val="35000"/>
                </a:schemeClr>
              </a:solidFill>
              <a:latin typeface="Century Gothic" pitchFamily="34" charset="0"/>
              <a:ea typeface="Calibri"/>
              <a:cs typeface="Times New Roman"/>
            </a:endParaRPr>
          </a:p>
        </p:txBody>
      </p:sp>
      <p:sp>
        <p:nvSpPr>
          <p:cNvPr id="83" name="Прямоугольник 82"/>
          <p:cNvSpPr/>
          <p:nvPr/>
        </p:nvSpPr>
        <p:spPr>
          <a:xfrm>
            <a:off x="7613841" y="5589240"/>
            <a:ext cx="1100279" cy="950288"/>
          </a:xfrm>
          <a:prstGeom prst="rect">
            <a:avLst/>
          </a:prstGeom>
          <a:gradFill flip="none" rotWithShape="1">
            <a:gsLst>
              <a:gs pos="18000">
                <a:srgbClr val="FF0000"/>
              </a:gs>
              <a:gs pos="78004">
                <a:schemeClr val="accent6">
                  <a:lumMod val="75000"/>
                </a:schemeClr>
              </a:gs>
              <a:gs pos="59022">
                <a:srgbClr val="F97436"/>
              </a:gs>
              <a:gs pos="71000">
                <a:schemeClr val="accent6">
                  <a:lumMod val="90000"/>
                </a:schemeClr>
              </a:gs>
              <a:gs pos="100000">
                <a:srgbClr val="FF00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a:solidFill>
                  <a:schemeClr val="lt1"/>
                </a:solidFill>
                <a:effectLst>
                  <a:outerShdw blurRad="38100" dist="38100" dir="2700000" algn="tl">
                    <a:srgbClr val="000000">
                      <a:alpha val="43137"/>
                    </a:srgbClr>
                  </a:outerShdw>
                </a:effectLst>
                <a:latin typeface="Century Gothic" panose="020B0502020202020204" pitchFamily="34" charset="0"/>
              </a:rPr>
              <a:t>5000</a:t>
            </a:r>
            <a:endParaRPr lang="en-US" sz="2800" b="1" dirty="0">
              <a:solidFill>
                <a:schemeClr val="lt1"/>
              </a:solidFill>
              <a:effectLst>
                <a:outerShdw blurRad="38100" dist="38100" dir="2700000" algn="tl">
                  <a:srgbClr val="000000">
                    <a:alpha val="43137"/>
                  </a:srgbClr>
                </a:outerShdw>
              </a:effectLst>
              <a:latin typeface="Century Gothic" panose="020B0502020202020204" pitchFamily="34" charset="0"/>
            </a:endParaRPr>
          </a:p>
        </p:txBody>
      </p:sp>
      <p:sp>
        <p:nvSpPr>
          <p:cNvPr id="84"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5747862" y="5610108"/>
            <a:ext cx="1056701"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a:lnSpc>
                <a:spcPct val="100000"/>
              </a:lnSpc>
              <a:spcBef>
                <a:spcPct val="0"/>
              </a:spcBef>
              <a:buFontTx/>
              <a:buNone/>
            </a:pPr>
            <a:r>
              <a:rPr lang="ru-RU" altLang="ru-RU" sz="12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ветеранам</a:t>
            </a:r>
            <a:endParaRPr lang="ru-RU" altLang="ru-RU" sz="18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85"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7695928" y="6514150"/>
            <a:ext cx="93610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2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стало</a:t>
            </a:r>
            <a:endParaRPr lang="ru-RU" altLang="ru-RU" sz="18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86" name="Прямоугольник 85"/>
          <p:cNvSpPr/>
          <p:nvPr/>
        </p:nvSpPr>
        <p:spPr>
          <a:xfrm>
            <a:off x="6775866" y="5907753"/>
            <a:ext cx="792088" cy="286471"/>
          </a:xfrm>
          <a:prstGeom prst="rect">
            <a:avLst/>
          </a:prstGeom>
          <a:solidFill>
            <a:schemeClr val="bg1">
              <a:lumMod val="65000"/>
            </a:schemeClr>
          </a:solidFill>
        </p:spPr>
        <p:txBody>
          <a:bodyPr wrap="square" anchor="ctr">
            <a:noAutofit/>
          </a:bodyPr>
          <a:lstStyle/>
          <a:p>
            <a:pPr algn="ctr"/>
            <a:r>
              <a:rPr lang="ru-RU" dirty="0">
                <a:solidFill>
                  <a:schemeClr val="bg1"/>
                </a:solidFill>
                <a:effectLst>
                  <a:outerShdw blurRad="38100" dist="38100" dir="2700000" algn="tl">
                    <a:srgbClr val="000000">
                      <a:alpha val="43137"/>
                    </a:srgbClr>
                  </a:outerShdw>
                </a:effectLst>
                <a:latin typeface="Century Gothic" pitchFamily="34" charset="0"/>
                <a:ea typeface="Calibri"/>
                <a:cs typeface="Times New Roman"/>
              </a:rPr>
              <a:t>1440</a:t>
            </a:r>
            <a:endParaRPr lang="en-US" dirty="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87"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4738384" y="5953925"/>
            <a:ext cx="2038846" cy="2333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a:lnSpc>
                <a:spcPts val="1100"/>
              </a:lnSpc>
              <a:spcBef>
                <a:spcPct val="0"/>
              </a:spcBef>
              <a:buFontTx/>
              <a:buNone/>
            </a:pPr>
            <a:r>
              <a:rPr lang="ru-RU" altLang="ru-RU" sz="12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многодетным семьям</a:t>
            </a:r>
            <a:endParaRPr lang="ru-RU" altLang="ru-RU" sz="18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88"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6816906" y="6514149"/>
            <a:ext cx="755311"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2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было</a:t>
            </a:r>
            <a:endParaRPr lang="ru-RU" altLang="ru-RU" sz="18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89" name="Прямоугольник 88"/>
          <p:cNvSpPr/>
          <p:nvPr/>
        </p:nvSpPr>
        <p:spPr>
          <a:xfrm>
            <a:off x="6775866" y="6221290"/>
            <a:ext cx="792088" cy="318238"/>
          </a:xfrm>
          <a:prstGeom prst="rect">
            <a:avLst/>
          </a:prstGeom>
          <a:solidFill>
            <a:schemeClr val="bg1">
              <a:lumMod val="65000"/>
            </a:schemeClr>
          </a:solidFill>
        </p:spPr>
        <p:txBody>
          <a:bodyPr wrap="square" anchor="ctr">
            <a:noAutofit/>
          </a:bodyPr>
          <a:lstStyle/>
          <a:p>
            <a:pPr algn="ctr"/>
            <a:r>
              <a:rPr lang="ru-RU" dirty="0">
                <a:solidFill>
                  <a:schemeClr val="bg1"/>
                </a:solidFill>
                <a:effectLst>
                  <a:outerShdw blurRad="38100" dist="38100" dir="2700000" algn="tl">
                    <a:srgbClr val="000000">
                      <a:alpha val="43137"/>
                    </a:srgbClr>
                  </a:outerShdw>
                </a:effectLst>
                <a:latin typeface="Century Gothic" pitchFamily="34" charset="0"/>
                <a:ea typeface="Calibri"/>
                <a:cs typeface="Times New Roman"/>
              </a:rPr>
              <a:t>4000</a:t>
            </a:r>
            <a:endParaRPr lang="en-US" dirty="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90" name="Прямоугольник 89"/>
          <p:cNvSpPr/>
          <p:nvPr/>
        </p:nvSpPr>
        <p:spPr>
          <a:xfrm>
            <a:off x="6775866" y="5610108"/>
            <a:ext cx="792088" cy="272137"/>
          </a:xfrm>
          <a:prstGeom prst="rect">
            <a:avLst/>
          </a:prstGeom>
          <a:solidFill>
            <a:schemeClr val="bg1">
              <a:lumMod val="65000"/>
            </a:schemeClr>
          </a:solidFill>
        </p:spPr>
        <p:txBody>
          <a:bodyPr wrap="square" anchor="ctr">
            <a:noAutofit/>
          </a:bodyPr>
          <a:lstStyle/>
          <a:p>
            <a:pPr algn="ctr">
              <a:spcAft>
                <a:spcPts val="0"/>
              </a:spcAft>
            </a:pPr>
            <a:r>
              <a:rPr lang="ru-RU"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2000</a:t>
            </a:r>
            <a:endParaRPr lang="en-US"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cxnSp>
        <p:nvCxnSpPr>
          <p:cNvPr id="97" name="Прямая со стрелкой 96">
            <a:extLst>
              <a:ext uri="{FF2B5EF4-FFF2-40B4-BE49-F238E27FC236}">
                <a16:creationId xmlns="" xmlns:a16="http://schemas.microsoft.com/office/drawing/2014/main" id="{D08CDDE3-69ED-477E-B2D8-D7DAB8045BBA}"/>
              </a:ext>
            </a:extLst>
          </p:cNvPr>
          <p:cNvCxnSpPr>
            <a:cxnSpLocks/>
          </p:cNvCxnSpPr>
          <p:nvPr/>
        </p:nvCxnSpPr>
        <p:spPr>
          <a:xfrm>
            <a:off x="3995936" y="6047746"/>
            <a:ext cx="864096" cy="0"/>
          </a:xfrm>
          <a:prstGeom prst="straightConnector1">
            <a:avLst/>
          </a:prstGeom>
          <a:ln>
            <a:solidFill>
              <a:schemeClr val="tx1">
                <a:lumMod val="50000"/>
                <a:lumOff val="50000"/>
              </a:schemeClr>
            </a:solidFill>
            <a:headEnd type="none"/>
            <a:tailEnd type="ova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2770472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 xmlns:a16="http://schemas.microsoft.com/office/drawing/2014/main" id="{BCB686DF-C207-4E07-B328-B7C2923CD445}"/>
              </a:ext>
            </a:extLst>
          </p:cNvPr>
          <p:cNvSpPr>
            <a:spLocks noChangeArrowheads="1"/>
          </p:cNvSpPr>
          <p:nvPr/>
        </p:nvSpPr>
        <p:spPr bwMode="auto">
          <a:xfrm>
            <a:off x="34330" y="44625"/>
            <a:ext cx="9109670" cy="433674"/>
          </a:xfrm>
          <a:prstGeom prst="rect">
            <a:avLst/>
          </a:prstGeom>
          <a:noFill/>
          <a:ln w="3175">
            <a:noFill/>
            <a:miter lim="800000"/>
            <a:headEnd/>
            <a:tailEnd/>
          </a:ln>
          <a:effectLst/>
        </p:spPr>
        <p:txBody>
          <a:bodyPr wrap="square" lIns="124683" tIns="62340" rIns="124683" bIns="62340" anchor="ctr">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ru-RU" altLang="ru-RU" sz="2000" b="1" dirty="0" smtClean="0">
                <a:latin typeface="Century Gothic" panose="020B0502020202020204" pitchFamily="34" charset="0"/>
                <a:cs typeface="Tahoma" panose="020B0604030504040204" pitchFamily="34" charset="0"/>
              </a:rPr>
              <a:t>СОЦИАЛЬНЫЕ </a:t>
            </a:r>
            <a:r>
              <a:rPr lang="ru-RU" altLang="ru-RU" sz="2000" b="1" dirty="0">
                <a:latin typeface="Century Gothic" panose="020B0502020202020204" pitchFamily="34" charset="0"/>
                <a:cs typeface="Tahoma" panose="020B0604030504040204" pitchFamily="34" charset="0"/>
              </a:rPr>
              <a:t>ИНИЦИАТИВЫ </a:t>
            </a:r>
            <a:r>
              <a:rPr lang="ru-RU" altLang="ru-RU" sz="2000" b="1" dirty="0" smtClean="0">
                <a:latin typeface="Century Gothic" panose="020B0502020202020204" pitchFamily="34" charset="0"/>
                <a:cs typeface="Tahoma" panose="020B0604030504040204" pitchFamily="34" charset="0"/>
              </a:rPr>
              <a:t>ПРАВИТЕЛЬСТВА ОБЛАСТИ</a:t>
            </a:r>
            <a:endParaRPr lang="ru-RU" altLang="ru-RU" sz="2000" b="1" dirty="0">
              <a:latin typeface="Century Gothic" panose="020B0502020202020204" pitchFamily="34" charset="0"/>
              <a:cs typeface="Tahoma" panose="020B0604030504040204" pitchFamily="34" charset="0"/>
            </a:endParaRPr>
          </a:p>
        </p:txBody>
      </p:sp>
      <p:sp>
        <p:nvSpPr>
          <p:cNvPr id="5" name="Номер слайда 4"/>
          <p:cNvSpPr>
            <a:spLocks noGrp="1"/>
          </p:cNvSpPr>
          <p:nvPr>
            <p:ph type="sldNum" sz="quarter" idx="12"/>
          </p:nvPr>
        </p:nvSpPr>
        <p:spPr>
          <a:xfrm>
            <a:off x="0" y="6547436"/>
            <a:ext cx="467544" cy="310564"/>
          </a:xfrm>
          <a:noFill/>
          <a:ln w="3175">
            <a:noFill/>
            <a:miter lim="800000"/>
            <a:headEnd/>
            <a:tailEnd/>
          </a:ln>
          <a:effectLst/>
        </p:spPr>
        <p:txBody>
          <a:bodyPr wrap="square" lIns="124683" tIns="62340" rIns="124683" bIns="62340" anchor="ctr">
            <a:spAutoFit/>
          </a:bodyPr>
          <a:lstStyle/>
          <a:p>
            <a:pPr algn="l">
              <a:spcBef>
                <a:spcPct val="0"/>
              </a:spcBef>
            </a:pPr>
            <a:fld id="{B19B0651-EE4F-4900-A07F-96A6BFA9D0F0}" type="slidenum">
              <a:rPr lang="ru-RU" smtClean="0">
                <a:solidFill>
                  <a:schemeClr val="bg1">
                    <a:lumMod val="65000"/>
                  </a:schemeClr>
                </a:solidFill>
                <a:latin typeface="Century Gothic" panose="020B0502020202020204" pitchFamily="34" charset="0"/>
              </a:rPr>
              <a:pPr algn="l">
                <a:spcBef>
                  <a:spcPct val="0"/>
                </a:spcBef>
              </a:pPr>
              <a:t>17</a:t>
            </a:fld>
            <a:endParaRPr lang="ru-RU" dirty="0">
              <a:solidFill>
                <a:schemeClr val="bg1">
                  <a:lumMod val="65000"/>
                </a:schemeClr>
              </a:solidFill>
              <a:latin typeface="Century Gothic" panose="020B0502020202020204" pitchFamily="34" charset="0"/>
            </a:endParaRPr>
          </a:p>
        </p:txBody>
      </p:sp>
      <p:cxnSp>
        <p:nvCxnSpPr>
          <p:cNvPr id="6" name="Прямая соединительная линия 5"/>
          <p:cNvCxnSpPr/>
          <p:nvPr/>
        </p:nvCxnSpPr>
        <p:spPr>
          <a:xfrm>
            <a:off x="585151" y="6040838"/>
            <a:ext cx="8019297"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Прямоугольник 7"/>
          <p:cNvSpPr/>
          <p:nvPr/>
        </p:nvSpPr>
        <p:spPr>
          <a:xfrm>
            <a:off x="539552" y="3124893"/>
            <a:ext cx="4315027" cy="707886"/>
          </a:xfrm>
          <a:prstGeom prst="rect">
            <a:avLst/>
          </a:prstGeom>
        </p:spPr>
        <p:txBody>
          <a:bodyPr wrap="square">
            <a:spAutoFit/>
          </a:bodyPr>
          <a:lstStyle/>
          <a:p>
            <a:r>
              <a:rPr lang="ru-RU" sz="2000" dirty="0" smtClean="0">
                <a:latin typeface="Century Gothic" pitchFamily="34" charset="0"/>
                <a:ea typeface="Calibri"/>
                <a:cs typeface="Times New Roman"/>
              </a:rPr>
              <a:t>Увеличение стоимости питания школьников, </a:t>
            </a:r>
            <a:r>
              <a:rPr lang="ru-RU" sz="1600" dirty="0">
                <a:solidFill>
                  <a:schemeClr val="tx1">
                    <a:lumMod val="65000"/>
                    <a:lumOff val="35000"/>
                  </a:schemeClr>
                </a:solidFill>
                <a:latin typeface="Century Gothic" pitchFamily="34" charset="0"/>
                <a:ea typeface="Calibri"/>
                <a:cs typeface="Times New Roman"/>
              </a:rPr>
              <a:t>руб.</a:t>
            </a:r>
            <a:endParaRPr lang="ru-RU" sz="1400" dirty="0">
              <a:solidFill>
                <a:schemeClr val="tx1">
                  <a:lumMod val="65000"/>
                  <a:lumOff val="35000"/>
                </a:schemeClr>
              </a:solidFill>
              <a:latin typeface="Century Gothic" pitchFamily="34" charset="0"/>
              <a:ea typeface="Calibri"/>
              <a:cs typeface="Times New Roman"/>
            </a:endParaRPr>
          </a:p>
        </p:txBody>
      </p:sp>
      <p:sp>
        <p:nvSpPr>
          <p:cNvPr id="9" name="Прямоугольник 8"/>
          <p:cNvSpPr/>
          <p:nvPr/>
        </p:nvSpPr>
        <p:spPr>
          <a:xfrm>
            <a:off x="539552" y="748629"/>
            <a:ext cx="5613369" cy="1631216"/>
          </a:xfrm>
          <a:prstGeom prst="rect">
            <a:avLst/>
          </a:prstGeom>
        </p:spPr>
        <p:txBody>
          <a:bodyPr wrap="square">
            <a:spAutoFit/>
          </a:bodyPr>
          <a:lstStyle/>
          <a:p>
            <a:r>
              <a:rPr lang="ru-RU" sz="2000" dirty="0">
                <a:latin typeface="Century Gothic" pitchFamily="34" charset="0"/>
                <a:ea typeface="Calibri"/>
                <a:cs typeface="Times New Roman"/>
              </a:rPr>
              <a:t>Ежегодная денежная выплата  на приобретение одежды,  обуви, школьных принадлежностей для идущих в 1-й класс детей-сирот и детей, оставшихся без попечения родителей, </a:t>
            </a:r>
            <a:r>
              <a:rPr lang="ru-RU" sz="1600" dirty="0">
                <a:solidFill>
                  <a:schemeClr val="tx1">
                    <a:lumMod val="65000"/>
                    <a:lumOff val="35000"/>
                  </a:schemeClr>
                </a:solidFill>
                <a:latin typeface="Century Gothic" pitchFamily="34" charset="0"/>
                <a:ea typeface="Calibri"/>
                <a:cs typeface="Times New Roman"/>
              </a:rPr>
              <a:t>руб.</a:t>
            </a:r>
            <a:endParaRPr lang="ru-RU" sz="1400" dirty="0">
              <a:solidFill>
                <a:schemeClr val="tx1">
                  <a:lumMod val="65000"/>
                  <a:lumOff val="35000"/>
                </a:schemeClr>
              </a:solidFill>
              <a:latin typeface="Century Gothic" pitchFamily="34" charset="0"/>
              <a:ea typeface="Calibri"/>
              <a:cs typeface="Times New Roman"/>
            </a:endParaRPr>
          </a:p>
        </p:txBody>
      </p:sp>
      <p:sp>
        <p:nvSpPr>
          <p:cNvPr id="11"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6919346" y="2420888"/>
            <a:ext cx="1679494"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4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стало</a:t>
            </a:r>
            <a:endParaRPr lang="ru-RU" altLang="ru-RU" sz="20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cxnSp>
        <p:nvCxnSpPr>
          <p:cNvPr id="12" name="Прямая соединительная линия 11"/>
          <p:cNvCxnSpPr/>
          <p:nvPr/>
        </p:nvCxnSpPr>
        <p:spPr>
          <a:xfrm>
            <a:off x="613520" y="2423157"/>
            <a:ext cx="7985320" cy="1"/>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13" name="Прямоугольник 12"/>
          <p:cNvSpPr/>
          <p:nvPr/>
        </p:nvSpPr>
        <p:spPr>
          <a:xfrm>
            <a:off x="536827" y="4390072"/>
            <a:ext cx="5942935" cy="1631216"/>
          </a:xfrm>
          <a:prstGeom prst="rect">
            <a:avLst/>
          </a:prstGeom>
        </p:spPr>
        <p:txBody>
          <a:bodyPr wrap="square">
            <a:spAutoFit/>
          </a:bodyPr>
          <a:lstStyle/>
          <a:p>
            <a:r>
              <a:rPr lang="ru-RU" sz="2000" dirty="0" smtClean="0">
                <a:latin typeface="Century Gothic" pitchFamily="34" charset="0"/>
                <a:ea typeface="Calibri"/>
                <a:cs typeface="Times New Roman"/>
              </a:rPr>
              <a:t>Получение ипотечных кредитов по ставке, </a:t>
            </a:r>
            <a:r>
              <a:rPr lang="ru-RU" sz="2000" dirty="0">
                <a:latin typeface="Century Gothic" pitchFamily="34" charset="0"/>
                <a:ea typeface="Calibri"/>
                <a:cs typeface="Times New Roman"/>
              </a:rPr>
              <a:t>сниженной на 3 </a:t>
            </a:r>
            <a:r>
              <a:rPr lang="ru-RU" sz="2000" dirty="0" smtClean="0">
                <a:latin typeface="Century Gothic" pitchFamily="34" charset="0"/>
                <a:ea typeface="Calibri"/>
                <a:cs typeface="Times New Roman"/>
              </a:rPr>
              <a:t>%, на весь период кредитования при покупке жилья, включая вторичный рынок, при рождении 1-го , 2-го и 3-го ребенка, </a:t>
            </a:r>
            <a:r>
              <a:rPr lang="ru-RU" sz="1600" dirty="0" err="1">
                <a:solidFill>
                  <a:schemeClr val="tx1">
                    <a:lumMod val="65000"/>
                    <a:lumOff val="35000"/>
                  </a:schemeClr>
                </a:solidFill>
                <a:latin typeface="Century Gothic" pitchFamily="34" charset="0"/>
                <a:ea typeface="Calibri"/>
                <a:cs typeface="Times New Roman"/>
              </a:rPr>
              <a:t>млн.руб</a:t>
            </a:r>
            <a:r>
              <a:rPr lang="ru-RU" sz="1600" dirty="0">
                <a:solidFill>
                  <a:schemeClr val="tx1">
                    <a:lumMod val="65000"/>
                    <a:lumOff val="35000"/>
                  </a:schemeClr>
                </a:solidFill>
                <a:latin typeface="Century Gothic" pitchFamily="34" charset="0"/>
                <a:ea typeface="Calibri"/>
                <a:cs typeface="Times New Roman"/>
              </a:rPr>
              <a:t>. </a:t>
            </a:r>
          </a:p>
        </p:txBody>
      </p:sp>
      <p:sp>
        <p:nvSpPr>
          <p:cNvPr id="14" name="Прямоугольник 13"/>
          <p:cNvSpPr/>
          <p:nvPr/>
        </p:nvSpPr>
        <p:spPr>
          <a:xfrm>
            <a:off x="5626913" y="3412925"/>
            <a:ext cx="1315743" cy="431519"/>
          </a:xfrm>
          <a:prstGeom prst="rect">
            <a:avLst/>
          </a:prstGeom>
          <a:solidFill>
            <a:schemeClr val="bg1">
              <a:lumMod val="65000"/>
            </a:schemeClr>
          </a:solidFill>
        </p:spPr>
        <p:txBody>
          <a:bodyPr wrap="square" anchor="ctr">
            <a:noAutofit/>
          </a:bodyPr>
          <a:lstStyle/>
          <a:p>
            <a:pPr algn="ctr">
              <a:lnSpc>
                <a:spcPct val="80000"/>
              </a:lnSpc>
              <a:spcAft>
                <a:spcPts val="0"/>
              </a:spcAft>
            </a:pPr>
            <a:r>
              <a:rPr lang="ru-RU" sz="2000" b="1"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35</a:t>
            </a:r>
            <a:endParaRPr lang="en-US" sz="2000" b="1"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15" name="Прямоугольник 14"/>
          <p:cNvSpPr/>
          <p:nvPr/>
        </p:nvSpPr>
        <p:spPr>
          <a:xfrm>
            <a:off x="6935115" y="3178467"/>
            <a:ext cx="1663725" cy="665977"/>
          </a:xfrm>
          <a:prstGeom prst="rect">
            <a:avLst/>
          </a:prstGeom>
          <a:gradFill flip="none" rotWithShape="1">
            <a:gsLst>
              <a:gs pos="18000">
                <a:srgbClr val="FF0000"/>
              </a:gs>
              <a:gs pos="78004">
                <a:schemeClr val="accent6">
                  <a:lumMod val="75000"/>
                </a:schemeClr>
              </a:gs>
              <a:gs pos="59022">
                <a:srgbClr val="F97436"/>
              </a:gs>
              <a:gs pos="71000">
                <a:schemeClr val="accent6">
                  <a:lumMod val="90000"/>
                </a:schemeClr>
              </a:gs>
              <a:gs pos="100000">
                <a:srgbClr val="FF00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a:solidFill>
                  <a:schemeClr val="lt1"/>
                </a:solidFill>
                <a:effectLst>
                  <a:outerShdw blurRad="38100" dist="38100" dir="2700000" algn="tl">
                    <a:srgbClr val="000000">
                      <a:alpha val="43137"/>
                    </a:srgbClr>
                  </a:outerShdw>
                </a:effectLst>
                <a:latin typeface="Century Gothic" panose="020B0502020202020204" pitchFamily="34" charset="0"/>
              </a:rPr>
              <a:t>50 </a:t>
            </a:r>
            <a:endParaRPr lang="en-US" sz="2800" b="1" dirty="0">
              <a:solidFill>
                <a:schemeClr val="lt1"/>
              </a:solidFill>
              <a:effectLst>
                <a:outerShdw blurRad="38100" dist="38100" dir="2700000" algn="tl">
                  <a:srgbClr val="000000">
                    <a:alpha val="43137"/>
                  </a:srgbClr>
                </a:outerShdw>
              </a:effectLst>
              <a:latin typeface="Century Gothic" panose="020B0502020202020204" pitchFamily="34" charset="0"/>
            </a:endParaRPr>
          </a:p>
        </p:txBody>
      </p:sp>
      <p:sp>
        <p:nvSpPr>
          <p:cNvPr id="16"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5622893" y="3842176"/>
            <a:ext cx="1319763"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4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было</a:t>
            </a:r>
            <a:endParaRPr lang="ru-RU" altLang="ru-RU" sz="20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17"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6942656" y="3842175"/>
            <a:ext cx="1656184"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4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стало</a:t>
            </a:r>
            <a:endParaRPr lang="ru-RU" altLang="ru-RU" sz="20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18" name="Прямоугольник 17"/>
          <p:cNvSpPr/>
          <p:nvPr/>
        </p:nvSpPr>
        <p:spPr>
          <a:xfrm>
            <a:off x="6991353" y="5085184"/>
            <a:ext cx="1607487" cy="975229"/>
          </a:xfrm>
          <a:prstGeom prst="rect">
            <a:avLst/>
          </a:prstGeom>
          <a:gradFill flip="none" rotWithShape="1">
            <a:gsLst>
              <a:gs pos="18000">
                <a:srgbClr val="FF0000"/>
              </a:gs>
              <a:gs pos="78004">
                <a:schemeClr val="accent6">
                  <a:lumMod val="75000"/>
                </a:schemeClr>
              </a:gs>
              <a:gs pos="59022">
                <a:srgbClr val="F97436"/>
              </a:gs>
              <a:gs pos="71000">
                <a:schemeClr val="accent6">
                  <a:lumMod val="90000"/>
                </a:schemeClr>
              </a:gs>
              <a:gs pos="100000">
                <a:srgbClr val="FF00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a:solidFill>
                  <a:schemeClr val="lt1"/>
                </a:solidFill>
                <a:effectLst>
                  <a:outerShdw blurRad="38100" dist="38100" dir="2700000" algn="tl">
                    <a:srgbClr val="000000">
                      <a:alpha val="43137"/>
                    </a:srgbClr>
                  </a:outerShdw>
                </a:effectLst>
                <a:latin typeface="Century Gothic" panose="020B0502020202020204" pitchFamily="34" charset="0"/>
              </a:rPr>
              <a:t>51,4</a:t>
            </a:r>
            <a:endParaRPr lang="en-US" sz="2800" b="1" dirty="0">
              <a:solidFill>
                <a:schemeClr val="lt1"/>
              </a:solidFill>
              <a:effectLst>
                <a:outerShdw blurRad="38100" dist="38100" dir="2700000" algn="tl">
                  <a:srgbClr val="000000">
                    <a:alpha val="43137"/>
                  </a:srgbClr>
                </a:outerShdw>
              </a:effectLst>
              <a:latin typeface="Century Gothic" panose="020B0502020202020204" pitchFamily="34" charset="0"/>
            </a:endParaRPr>
          </a:p>
        </p:txBody>
      </p:sp>
      <p:sp>
        <p:nvSpPr>
          <p:cNvPr id="19"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7014664" y="6073551"/>
            <a:ext cx="1589784"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4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ежегодно</a:t>
            </a:r>
            <a:endParaRPr lang="ru-RU" altLang="ru-RU" sz="20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10" name="Прямоугольник 9"/>
          <p:cNvSpPr/>
          <p:nvPr/>
        </p:nvSpPr>
        <p:spPr>
          <a:xfrm>
            <a:off x="6919345" y="1324693"/>
            <a:ext cx="1679495" cy="1098465"/>
          </a:xfrm>
          <a:prstGeom prst="rect">
            <a:avLst/>
          </a:prstGeom>
          <a:gradFill flip="none" rotWithShape="1">
            <a:gsLst>
              <a:gs pos="18000">
                <a:srgbClr val="FF0000"/>
              </a:gs>
              <a:gs pos="78004">
                <a:schemeClr val="accent6">
                  <a:lumMod val="75000"/>
                </a:schemeClr>
              </a:gs>
              <a:gs pos="59022">
                <a:srgbClr val="F97436"/>
              </a:gs>
              <a:gs pos="71000">
                <a:schemeClr val="accent6">
                  <a:lumMod val="90000"/>
                </a:schemeClr>
              </a:gs>
              <a:gs pos="100000">
                <a:srgbClr val="FF00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a:solidFill>
                  <a:schemeClr val="lt1"/>
                </a:solidFill>
                <a:effectLst>
                  <a:outerShdw blurRad="38100" dist="38100" dir="2700000" algn="tl">
                    <a:srgbClr val="000000">
                      <a:alpha val="43137"/>
                    </a:srgbClr>
                  </a:outerShdw>
                </a:effectLst>
                <a:latin typeface="Century Gothic" panose="020B0502020202020204" pitchFamily="34" charset="0"/>
              </a:rPr>
              <a:t>3000</a:t>
            </a:r>
            <a:endParaRPr lang="en-US" sz="2800" b="1" dirty="0">
              <a:solidFill>
                <a:schemeClr val="lt1"/>
              </a:solidFill>
              <a:effectLst>
                <a:outerShdw blurRad="38100" dist="38100" dir="2700000" algn="tl">
                  <a:srgbClr val="000000">
                    <a:alpha val="43137"/>
                  </a:srgbClr>
                </a:outerShdw>
              </a:effectLst>
              <a:latin typeface="Century Gothic" panose="020B0502020202020204" pitchFamily="34" charset="0"/>
            </a:endParaRPr>
          </a:p>
        </p:txBody>
      </p:sp>
      <p:cxnSp>
        <p:nvCxnSpPr>
          <p:cNvPr id="23" name="Прямая соединительная линия 22"/>
          <p:cNvCxnSpPr/>
          <p:nvPr/>
        </p:nvCxnSpPr>
        <p:spPr>
          <a:xfrm>
            <a:off x="619128" y="3844444"/>
            <a:ext cx="7979712" cy="1"/>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4770335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44">
            <a:extLst>
              <a:ext uri="{FF2B5EF4-FFF2-40B4-BE49-F238E27FC236}">
                <a16:creationId xmlns="" xmlns:a16="http://schemas.microsoft.com/office/drawing/2014/main" id="{C97EF412-64CF-4DB1-93E8-D9F90FE6A193}"/>
              </a:ext>
            </a:extLst>
          </p:cNvPr>
          <p:cNvSpPr>
            <a:spLocks noChangeArrowheads="1"/>
          </p:cNvSpPr>
          <p:nvPr/>
        </p:nvSpPr>
        <p:spPr bwMode="auto">
          <a:xfrm>
            <a:off x="1939381" y="2793449"/>
            <a:ext cx="6593059" cy="550233"/>
          </a:xfrm>
          <a:prstGeom prst="rect">
            <a:avLst/>
          </a:prstGeom>
          <a:noFill/>
          <a:ln w="9525">
            <a:noFill/>
            <a:miter lim="800000"/>
            <a:headEnd/>
            <a:tailEnd/>
          </a:ln>
        </p:spPr>
        <p:txBody>
          <a:bodyPr wrap="square" lIns="106000" tIns="53000" rIns="106000" bIns="53000" anchor="ctr">
            <a:spAutoFit/>
          </a:bodyPr>
          <a:lstStyle/>
          <a:p>
            <a:pPr>
              <a:lnSpc>
                <a:spcPct val="80000"/>
              </a:lnSpc>
            </a:pPr>
            <a:r>
              <a:rPr lang="ru-RU" sz="3600" dirty="0" smtClean="0">
                <a:solidFill>
                  <a:srgbClr val="FF0000"/>
                </a:solidFill>
                <a:latin typeface="Century Gothic" panose="020B0502020202020204" pitchFamily="34" charset="0"/>
                <a:ea typeface="Batang" panose="02030600000101010101" pitchFamily="18" charset="-127"/>
              </a:rPr>
              <a:t>Спасибо за внимание!</a:t>
            </a:r>
            <a:endParaRPr lang="ru-RU" sz="6600" b="1" dirty="0">
              <a:solidFill>
                <a:srgbClr val="FF0000"/>
              </a:solidFill>
              <a:latin typeface="Century Gothic" panose="020B0502020202020204" pitchFamily="34" charset="0"/>
              <a:ea typeface="Batang" panose="02030600000101010101" pitchFamily="18" charset="-127"/>
            </a:endParaRPr>
          </a:p>
        </p:txBody>
      </p:sp>
      <p:pic>
        <p:nvPicPr>
          <p:cNvPr id="5" name="Picture 1" descr="C:\Users\Belov.SO\Desktop\Портал\ДЭР\Лого ДЭР\герб ВО.png"/>
          <p:cNvPicPr>
            <a:picLocks noChangeAspect="1" noChangeArrowheads="1"/>
          </p:cNvPicPr>
          <p:nvPr/>
        </p:nvPicPr>
        <p:blipFill>
          <a:blip r:embed="rId3" cstate="print"/>
          <a:srcRect/>
          <a:stretch>
            <a:fillRect/>
          </a:stretch>
        </p:blipFill>
        <p:spPr bwMode="auto">
          <a:xfrm>
            <a:off x="827584" y="2564904"/>
            <a:ext cx="809625" cy="1029202"/>
          </a:xfrm>
          <a:prstGeom prst="rect">
            <a:avLst/>
          </a:prstGeom>
          <a:noFill/>
        </p:spPr>
      </p:pic>
      <p:sp>
        <p:nvSpPr>
          <p:cNvPr id="6" name="Прямоугольник 5"/>
          <p:cNvSpPr/>
          <p:nvPr/>
        </p:nvSpPr>
        <p:spPr>
          <a:xfrm>
            <a:off x="323528" y="6309320"/>
            <a:ext cx="2342320" cy="369332"/>
          </a:xfrm>
          <a:prstGeom prst="rect">
            <a:avLst/>
          </a:prstGeom>
          <a:noFill/>
        </p:spPr>
        <p:txBody>
          <a:bodyPr wrap="square" anchor="ctr">
            <a:spAutoFit/>
          </a:bodyPr>
          <a:lstStyle/>
          <a:p>
            <a:pPr algn="ctr">
              <a:defRPr/>
            </a:pPr>
            <a:r>
              <a:rPr lang="en-US" dirty="0" smtClean="0">
                <a:latin typeface="Century Gothic" panose="020B0502020202020204" pitchFamily="34" charset="0"/>
              </a:rPr>
              <a:t>www.df.gov35.ru</a:t>
            </a:r>
            <a:endParaRPr lang="en-US" dirty="0">
              <a:latin typeface="Century Gothic" panose="020B0502020202020204" pitchFamily="34" charset="0"/>
            </a:endParaRPr>
          </a:p>
        </p:txBody>
      </p:sp>
      <p:sp>
        <p:nvSpPr>
          <p:cNvPr id="7" name="Прямоугольник 6"/>
          <p:cNvSpPr/>
          <p:nvPr/>
        </p:nvSpPr>
        <p:spPr>
          <a:xfrm>
            <a:off x="3059832" y="6309320"/>
            <a:ext cx="2092239" cy="369332"/>
          </a:xfrm>
          <a:prstGeom prst="rect">
            <a:avLst/>
          </a:prstGeom>
        </p:spPr>
        <p:txBody>
          <a:bodyPr wrap="none" anchor="ctr">
            <a:spAutoFit/>
          </a:bodyPr>
          <a:lstStyle/>
          <a:p>
            <a:pPr algn="ctr">
              <a:defRPr/>
            </a:pPr>
            <a:r>
              <a:rPr lang="en-US" dirty="0">
                <a:latin typeface="Century Gothic" panose="020B0502020202020204" pitchFamily="34" charset="0"/>
              </a:rPr>
              <a:t>vk.com/depfin35</a:t>
            </a:r>
          </a:p>
        </p:txBody>
      </p:sp>
      <p:sp>
        <p:nvSpPr>
          <p:cNvPr id="8" name="Прямоугольник 7"/>
          <p:cNvSpPr/>
          <p:nvPr/>
        </p:nvSpPr>
        <p:spPr>
          <a:xfrm>
            <a:off x="5796136" y="6318232"/>
            <a:ext cx="2951449" cy="369332"/>
          </a:xfrm>
          <a:prstGeom prst="rect">
            <a:avLst/>
          </a:prstGeom>
        </p:spPr>
        <p:txBody>
          <a:bodyPr wrap="none" anchor="ctr">
            <a:spAutoFit/>
          </a:bodyPr>
          <a:lstStyle/>
          <a:p>
            <a:pPr algn="ctr">
              <a:defRPr/>
            </a:pPr>
            <a:r>
              <a:rPr lang="en-US" dirty="0">
                <a:latin typeface="Century Gothic" panose="020B0502020202020204" pitchFamily="34" charset="0"/>
              </a:rPr>
              <a:t>facebook.com/depfin35</a:t>
            </a:r>
            <a:endParaRPr lang="ru-RU" dirty="0">
              <a:latin typeface="Century Gothic" panose="020B0502020202020204" pitchFamily="34" charset="0"/>
            </a:endParaRPr>
          </a:p>
        </p:txBody>
      </p:sp>
    </p:spTree>
    <p:extLst>
      <p:ext uri="{BB962C8B-B14F-4D97-AF65-F5344CB8AC3E}">
        <p14:creationId xmlns:p14="http://schemas.microsoft.com/office/powerpoint/2010/main" xmlns="" val="2364240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 xmlns:a16="http://schemas.microsoft.com/office/drawing/2014/main" id="{BCB686DF-C207-4E07-B328-B7C2923CD445}"/>
              </a:ext>
            </a:extLst>
          </p:cNvPr>
          <p:cNvSpPr>
            <a:spLocks noChangeArrowheads="1"/>
          </p:cNvSpPr>
          <p:nvPr/>
        </p:nvSpPr>
        <p:spPr bwMode="auto">
          <a:xfrm>
            <a:off x="34330" y="44624"/>
            <a:ext cx="9109670" cy="433674"/>
          </a:xfrm>
          <a:prstGeom prst="rect">
            <a:avLst/>
          </a:prstGeom>
          <a:noFill/>
          <a:ln w="3175">
            <a:noFill/>
            <a:miter lim="800000"/>
            <a:headEnd/>
            <a:tailEnd/>
          </a:ln>
          <a:effectLst/>
        </p:spPr>
        <p:txBody>
          <a:bodyPr wrap="square" lIns="124683" tIns="62340" rIns="124683" bIns="62340" anchor="ctr">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
              <a:defRPr/>
            </a:pPr>
            <a:r>
              <a:rPr lang="ru-RU" sz="2000" b="1" dirty="0">
                <a:latin typeface="Century Gothic" panose="020B0502020202020204" pitchFamily="34" charset="0"/>
              </a:rPr>
              <a:t>ЭКОНОМИЧЕСКОЕ РАЗВИТИЕ ВОЛОГОДСКОЙ ОБЛАСТИ</a:t>
            </a:r>
          </a:p>
        </p:txBody>
      </p:sp>
      <p:sp>
        <p:nvSpPr>
          <p:cNvPr id="5" name="Номер слайда 4"/>
          <p:cNvSpPr>
            <a:spLocks noGrp="1"/>
          </p:cNvSpPr>
          <p:nvPr>
            <p:ph type="sldNum" sz="quarter" idx="12"/>
          </p:nvPr>
        </p:nvSpPr>
        <p:spPr>
          <a:xfrm>
            <a:off x="0" y="6547436"/>
            <a:ext cx="467544" cy="310564"/>
          </a:xfrm>
          <a:noFill/>
          <a:ln w="3175">
            <a:noFill/>
            <a:miter lim="800000"/>
            <a:headEnd/>
            <a:tailEnd/>
          </a:ln>
          <a:effectLst/>
        </p:spPr>
        <p:txBody>
          <a:bodyPr wrap="square" lIns="124683" tIns="62340" rIns="124683" bIns="62340" anchor="ctr">
            <a:spAutoFit/>
          </a:bodyPr>
          <a:lstStyle/>
          <a:p>
            <a:pPr algn="l">
              <a:spcBef>
                <a:spcPct val="0"/>
              </a:spcBef>
            </a:pPr>
            <a:fld id="{B19B0651-EE4F-4900-A07F-96A6BFA9D0F0}" type="slidenum">
              <a:rPr lang="ru-RU" smtClean="0">
                <a:solidFill>
                  <a:schemeClr val="bg1">
                    <a:lumMod val="65000"/>
                  </a:schemeClr>
                </a:solidFill>
                <a:latin typeface="Century Gothic" panose="020B0502020202020204" pitchFamily="34" charset="0"/>
              </a:rPr>
              <a:pPr algn="l">
                <a:spcBef>
                  <a:spcPct val="0"/>
                </a:spcBef>
              </a:pPr>
              <a:t>2</a:t>
            </a:fld>
            <a:endParaRPr lang="ru-RU" dirty="0">
              <a:solidFill>
                <a:schemeClr val="bg1">
                  <a:lumMod val="65000"/>
                </a:schemeClr>
              </a:solidFill>
              <a:latin typeface="Century Gothic" panose="020B0502020202020204" pitchFamily="34" charset="0"/>
            </a:endParaRPr>
          </a:p>
        </p:txBody>
      </p:sp>
      <p:graphicFrame>
        <p:nvGraphicFramePr>
          <p:cNvPr id="6" name="Таблица 5"/>
          <p:cNvGraphicFramePr>
            <a:graphicFrameLocks noGrp="1"/>
          </p:cNvGraphicFramePr>
          <p:nvPr>
            <p:extLst>
              <p:ext uri="{D42A27DB-BD31-4B8C-83A1-F6EECF244321}">
                <p14:modId xmlns:p14="http://schemas.microsoft.com/office/powerpoint/2010/main" xmlns="" val="4183383019"/>
              </p:ext>
            </p:extLst>
          </p:nvPr>
        </p:nvGraphicFramePr>
        <p:xfrm>
          <a:off x="205353" y="692696"/>
          <a:ext cx="8640000" cy="5760000"/>
        </p:xfrm>
        <a:graphic>
          <a:graphicData uri="http://schemas.openxmlformats.org/drawingml/2006/table">
            <a:tbl>
              <a:tblPr>
                <a:tableStyleId>{5C22544A-7EE6-4342-B048-85BDC9FD1C3A}</a:tableStyleId>
              </a:tblPr>
              <a:tblGrid>
                <a:gridCol w="4320000"/>
                <a:gridCol w="4320000"/>
              </a:tblGrid>
              <a:tr h="2880000">
                <a:tc>
                  <a:txBody>
                    <a:bodyPr/>
                    <a:lstStyle/>
                    <a:p>
                      <a:endParaRPr lang="ru-RU" dirty="0"/>
                    </a:p>
                  </a:txBody>
                  <a:tcPr>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tcPr>
                </a:tc>
                <a:tc>
                  <a:txBody>
                    <a:bodyPr/>
                    <a:lstStyle/>
                    <a:p>
                      <a:endParaRPr lang="ru-RU" dirty="0"/>
                    </a:p>
                  </a:txBody>
                  <a:tcPr>
                    <a:lnL w="76200" cap="flat" cmpd="sng" algn="ctr">
                      <a:solidFill>
                        <a:schemeClr val="bg1"/>
                      </a:solidFill>
                      <a:prstDash val="solid"/>
                      <a:round/>
                      <a:headEnd type="none" w="med" len="med"/>
                      <a:tailEnd type="none" w="med" len="med"/>
                    </a:lnL>
                    <a:lnB w="76200" cap="flat" cmpd="sng" algn="ctr">
                      <a:solidFill>
                        <a:schemeClr val="bg1"/>
                      </a:solidFill>
                      <a:prstDash val="solid"/>
                      <a:round/>
                      <a:headEnd type="none" w="med" len="med"/>
                      <a:tailEnd type="none" w="med" len="med"/>
                    </a:lnB>
                  </a:tcPr>
                </a:tc>
              </a:tr>
              <a:tr h="2880000">
                <a:tc>
                  <a:txBody>
                    <a:bodyPr/>
                    <a:lstStyle/>
                    <a:p>
                      <a:endParaRPr lang="ru-RU" dirty="0"/>
                    </a:p>
                  </a:txBody>
                  <a:tcPr>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tcPr>
                </a:tc>
                <a:tc>
                  <a:txBody>
                    <a:bodyPr/>
                    <a:lstStyle/>
                    <a:p>
                      <a:endParaRPr lang="ru-RU" dirty="0"/>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tcPr>
                </a:tc>
              </a:tr>
            </a:tbl>
          </a:graphicData>
        </a:graphic>
      </p:graphicFrame>
      <p:sp>
        <p:nvSpPr>
          <p:cNvPr id="7" name="Прямоугольник 6"/>
          <p:cNvSpPr/>
          <p:nvPr/>
        </p:nvSpPr>
        <p:spPr>
          <a:xfrm>
            <a:off x="2028643" y="1552584"/>
            <a:ext cx="2090107" cy="437043"/>
          </a:xfrm>
          <a:prstGeom prst="rect">
            <a:avLst/>
          </a:prstGeom>
          <a:noFill/>
        </p:spPr>
        <p:txBody>
          <a:bodyPr wrap="square" anchor="ctr">
            <a:spAutoFit/>
          </a:bodyPr>
          <a:lstStyle/>
          <a:p>
            <a:pPr algn="ctr">
              <a:lnSpc>
                <a:spcPct val="80000"/>
              </a:lnSpc>
              <a:spcAft>
                <a:spcPts val="0"/>
              </a:spcAft>
            </a:pPr>
            <a:r>
              <a:rPr lang="ru-RU" sz="2800" b="1" dirty="0" smtClean="0">
                <a:solidFill>
                  <a:srgbClr val="FF0000"/>
                </a:solidFill>
                <a:latin typeface="Century Gothic" pitchFamily="34" charset="0"/>
                <a:ea typeface="Calibri"/>
                <a:cs typeface="Times New Roman"/>
              </a:rPr>
              <a:t>+77,5</a:t>
            </a:r>
            <a:r>
              <a:rPr lang="ru-RU" sz="2000" b="1" dirty="0" smtClean="0">
                <a:solidFill>
                  <a:srgbClr val="FF0000"/>
                </a:solidFill>
                <a:latin typeface="Century Gothic" pitchFamily="34" charset="0"/>
                <a:ea typeface="Calibri"/>
                <a:cs typeface="Times New Roman"/>
              </a:rPr>
              <a:t>%</a:t>
            </a:r>
            <a:endParaRPr lang="ru-RU" sz="2000" b="1" dirty="0">
              <a:solidFill>
                <a:srgbClr val="FF0000"/>
              </a:solidFill>
              <a:latin typeface="Century Gothic" pitchFamily="34" charset="0"/>
              <a:ea typeface="Calibri"/>
              <a:cs typeface="Times New Roman"/>
            </a:endParaRPr>
          </a:p>
        </p:txBody>
      </p:sp>
      <p:sp>
        <p:nvSpPr>
          <p:cNvPr id="8" name="Прямоугольник 7"/>
          <p:cNvSpPr/>
          <p:nvPr/>
        </p:nvSpPr>
        <p:spPr>
          <a:xfrm>
            <a:off x="467544" y="714880"/>
            <a:ext cx="4020282" cy="646331"/>
          </a:xfrm>
          <a:prstGeom prst="rect">
            <a:avLst/>
          </a:prstGeom>
        </p:spPr>
        <p:txBody>
          <a:bodyPr wrap="square">
            <a:spAutoFit/>
          </a:bodyPr>
          <a:lstStyle/>
          <a:p>
            <a:pPr algn="r">
              <a:spcAft>
                <a:spcPts val="0"/>
              </a:spcAft>
            </a:pPr>
            <a:r>
              <a:rPr lang="ru-RU" dirty="0" smtClean="0">
                <a:latin typeface="Century Gothic" pitchFamily="34" charset="0"/>
                <a:ea typeface="Calibri"/>
                <a:cs typeface="Times New Roman"/>
              </a:rPr>
              <a:t>Валовой региональный </a:t>
            </a:r>
          </a:p>
          <a:p>
            <a:pPr algn="r">
              <a:spcAft>
                <a:spcPts val="0"/>
              </a:spcAft>
            </a:pPr>
            <a:r>
              <a:rPr lang="ru-RU" dirty="0" smtClean="0">
                <a:latin typeface="Century Gothic" pitchFamily="34" charset="0"/>
                <a:ea typeface="Calibri"/>
                <a:cs typeface="Times New Roman"/>
              </a:rPr>
              <a:t>продукт, </a:t>
            </a:r>
            <a:r>
              <a:rPr lang="ru-RU" sz="1200" dirty="0" smtClean="0">
                <a:solidFill>
                  <a:schemeClr val="tx1">
                    <a:lumMod val="85000"/>
                    <a:lumOff val="15000"/>
                  </a:schemeClr>
                </a:solidFill>
                <a:latin typeface="Century Gothic" pitchFamily="34" charset="0"/>
                <a:ea typeface="Calibri"/>
                <a:cs typeface="Times New Roman"/>
              </a:rPr>
              <a:t>млрд руб.</a:t>
            </a:r>
            <a:endParaRPr lang="ru-RU" sz="1200" dirty="0">
              <a:solidFill>
                <a:schemeClr val="tx1">
                  <a:lumMod val="85000"/>
                  <a:lumOff val="15000"/>
                </a:schemeClr>
              </a:solidFill>
              <a:latin typeface="Century Gothic" pitchFamily="34" charset="0"/>
              <a:ea typeface="Calibri"/>
              <a:cs typeface="Times New Roman"/>
            </a:endParaRPr>
          </a:p>
        </p:txBody>
      </p:sp>
      <p:sp>
        <p:nvSpPr>
          <p:cNvPr id="9" name="Прямоугольник 8"/>
          <p:cNvSpPr/>
          <p:nvPr/>
        </p:nvSpPr>
        <p:spPr>
          <a:xfrm>
            <a:off x="683568" y="2356063"/>
            <a:ext cx="1528234" cy="542269"/>
          </a:xfrm>
          <a:prstGeom prst="rect">
            <a:avLst/>
          </a:prstGeom>
          <a:solidFill>
            <a:schemeClr val="bg1">
              <a:lumMod val="50000"/>
            </a:schemeClr>
          </a:solidFill>
        </p:spPr>
        <p:txBody>
          <a:bodyPr wrap="square" anchor="ctr">
            <a:noAutofit/>
          </a:bodyPr>
          <a:lstStyle/>
          <a:p>
            <a:pPr algn="ctr">
              <a:lnSpc>
                <a:spcPct val="80000"/>
              </a:lnSpc>
              <a:spcAft>
                <a:spcPts val="0"/>
              </a:spcAft>
            </a:pPr>
            <a:r>
              <a:rPr lang="ru-RU" sz="2800"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323,1</a:t>
            </a:r>
            <a:endParaRPr lang="en-US" sz="2800"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10" name="Прямоугольник 9"/>
          <p:cNvSpPr/>
          <p:nvPr/>
        </p:nvSpPr>
        <p:spPr>
          <a:xfrm>
            <a:off x="2212627" y="1989511"/>
            <a:ext cx="1722140" cy="908822"/>
          </a:xfrm>
          <a:prstGeom prst="rect">
            <a:avLst/>
          </a:prstGeom>
          <a:gradFill flip="none" rotWithShape="1">
            <a:gsLst>
              <a:gs pos="49000">
                <a:srgbClr val="FA5729"/>
              </a:gs>
              <a:gs pos="10695">
                <a:srgbClr val="FE170B"/>
              </a:gs>
              <a:gs pos="0">
                <a:srgbClr val="FF0000"/>
              </a:gs>
              <a:gs pos="100000">
                <a:srgbClr val="FFC000"/>
              </a:gs>
              <a:gs pos="100000">
                <a:srgbClr val="FF0000">
                  <a:shade val="100000"/>
                  <a:satMod val="115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a:solidFill>
                  <a:schemeClr val="lt1"/>
                </a:solidFill>
                <a:effectLst>
                  <a:outerShdw blurRad="38100" dist="38100" dir="2700000" algn="tl">
                    <a:srgbClr val="000000">
                      <a:alpha val="43137"/>
                    </a:srgbClr>
                  </a:outerShdw>
                </a:effectLst>
                <a:latin typeface="Century Gothic" panose="020B0502020202020204" pitchFamily="34" charset="0"/>
              </a:rPr>
              <a:t>573,6</a:t>
            </a:r>
            <a:endParaRPr lang="en-US" sz="3600" dirty="0">
              <a:solidFill>
                <a:schemeClr val="lt1"/>
              </a:solidFill>
              <a:effectLst>
                <a:outerShdw blurRad="38100" dist="38100" dir="2700000" algn="tl">
                  <a:srgbClr val="000000">
                    <a:alpha val="43137"/>
                  </a:srgbClr>
                </a:outerShdw>
              </a:effectLst>
              <a:latin typeface="Century Gothic" panose="020B0502020202020204" pitchFamily="34" charset="0"/>
            </a:endParaRPr>
          </a:p>
        </p:txBody>
      </p:sp>
      <p:sp>
        <p:nvSpPr>
          <p:cNvPr id="11" name="TextBox 42">
            <a:extLst>
              <a:ext uri="{FF2B5EF4-FFF2-40B4-BE49-F238E27FC236}">
                <a16:creationId xmlns="" xmlns:a16="http://schemas.microsoft.com/office/drawing/2014/main" id="{AE1CD06B-6A8D-407A-BE14-6AEEBA9EEB96}"/>
              </a:ext>
            </a:extLst>
          </p:cNvPr>
          <p:cNvSpPr txBox="1">
            <a:spLocks noChangeArrowheads="1"/>
          </p:cNvSpPr>
          <p:nvPr/>
        </p:nvSpPr>
        <p:spPr bwMode="auto">
          <a:xfrm>
            <a:off x="1071580" y="2905199"/>
            <a:ext cx="69762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8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2011</a:t>
            </a:r>
            <a:endParaRPr lang="ru-RU" altLang="ru-RU" sz="18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12" name="TextBox 42">
            <a:extLst>
              <a:ext uri="{FF2B5EF4-FFF2-40B4-BE49-F238E27FC236}">
                <a16:creationId xmlns="" xmlns:a16="http://schemas.microsoft.com/office/drawing/2014/main" id="{AE1CD06B-6A8D-407A-BE14-6AEEBA9EEB96}"/>
              </a:ext>
            </a:extLst>
          </p:cNvPr>
          <p:cNvSpPr txBox="1">
            <a:spLocks noChangeArrowheads="1"/>
          </p:cNvSpPr>
          <p:nvPr/>
        </p:nvSpPr>
        <p:spPr bwMode="auto">
          <a:xfrm>
            <a:off x="2736051" y="2915652"/>
            <a:ext cx="69762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8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2018</a:t>
            </a:r>
            <a:endParaRPr lang="ru-RU" altLang="ru-RU" sz="18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13" name="Прямоугольник 12"/>
          <p:cNvSpPr/>
          <p:nvPr/>
        </p:nvSpPr>
        <p:spPr>
          <a:xfrm>
            <a:off x="4654872" y="725891"/>
            <a:ext cx="4165600" cy="646331"/>
          </a:xfrm>
          <a:prstGeom prst="rect">
            <a:avLst/>
          </a:prstGeom>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ru-RU" dirty="0" smtClean="0">
                <a:latin typeface="Century Gothic" pitchFamily="34" charset="0"/>
                <a:ea typeface="Calibri"/>
                <a:cs typeface="Times New Roman"/>
              </a:rPr>
              <a:t>Инвестиции в основной </a:t>
            </a:r>
          </a:p>
          <a:p>
            <a:pPr algn="r"/>
            <a:r>
              <a:rPr lang="ru-RU" dirty="0" smtClean="0">
                <a:latin typeface="Century Gothic" pitchFamily="34" charset="0"/>
                <a:ea typeface="Calibri"/>
                <a:cs typeface="Times New Roman"/>
              </a:rPr>
              <a:t>капитал, </a:t>
            </a:r>
            <a:r>
              <a:rPr lang="ru-RU" sz="1200" dirty="0" err="1" smtClean="0">
                <a:solidFill>
                  <a:schemeClr val="tx1">
                    <a:lumMod val="85000"/>
                    <a:lumOff val="15000"/>
                  </a:schemeClr>
                </a:solidFill>
                <a:latin typeface="Century Gothic" pitchFamily="34" charset="0"/>
                <a:ea typeface="Calibri"/>
                <a:cs typeface="Times New Roman"/>
              </a:rPr>
              <a:t>млрд.руб</a:t>
            </a:r>
            <a:r>
              <a:rPr lang="ru-RU" sz="1400" dirty="0" smtClean="0">
                <a:solidFill>
                  <a:schemeClr val="tx1">
                    <a:lumMod val="85000"/>
                    <a:lumOff val="15000"/>
                  </a:schemeClr>
                </a:solidFill>
                <a:latin typeface="Century Gothic" pitchFamily="34" charset="0"/>
                <a:ea typeface="Calibri"/>
                <a:cs typeface="Times New Roman"/>
              </a:rPr>
              <a:t>.</a:t>
            </a:r>
            <a:endParaRPr lang="ru-RU" sz="1100" dirty="0">
              <a:solidFill>
                <a:schemeClr val="tx1">
                  <a:lumMod val="85000"/>
                  <a:lumOff val="15000"/>
                </a:schemeClr>
              </a:solidFill>
              <a:latin typeface="Century Gothic" pitchFamily="34" charset="0"/>
              <a:ea typeface="Calibri"/>
              <a:cs typeface="Times New Roman"/>
            </a:endParaRPr>
          </a:p>
        </p:txBody>
      </p:sp>
      <p:sp>
        <p:nvSpPr>
          <p:cNvPr id="14" name="Прямоугольник 13"/>
          <p:cNvSpPr/>
          <p:nvPr/>
        </p:nvSpPr>
        <p:spPr>
          <a:xfrm>
            <a:off x="5292080" y="2344846"/>
            <a:ext cx="1219704" cy="553167"/>
          </a:xfrm>
          <a:prstGeom prst="rect">
            <a:avLst/>
          </a:prstGeom>
          <a:solidFill>
            <a:schemeClr val="bg1">
              <a:lumMod val="50000"/>
            </a:schemeClr>
          </a:solidFill>
        </p:spPr>
        <p:txBody>
          <a:bodyPr wrap="square" anchor="ctr">
            <a:no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80000"/>
              </a:lnSpc>
              <a:spcAft>
                <a:spcPts val="0"/>
              </a:spcAft>
            </a:pPr>
            <a:r>
              <a:rPr lang="ru-RU" sz="2800"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115,0</a:t>
            </a:r>
            <a:endParaRPr lang="en-US" sz="2800"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15" name="Прямоугольник 14"/>
          <p:cNvSpPr/>
          <p:nvPr/>
        </p:nvSpPr>
        <p:spPr>
          <a:xfrm>
            <a:off x="6511784" y="2105084"/>
            <a:ext cx="1704193" cy="802639"/>
          </a:xfrm>
          <a:prstGeom prst="rect">
            <a:avLst/>
          </a:prstGeom>
          <a:gradFill flip="none" rotWithShape="1">
            <a:gsLst>
              <a:gs pos="49000">
                <a:srgbClr val="FA5729"/>
              </a:gs>
              <a:gs pos="10695">
                <a:srgbClr val="FE170B"/>
              </a:gs>
              <a:gs pos="0">
                <a:srgbClr val="FF0000"/>
              </a:gs>
              <a:gs pos="100000">
                <a:srgbClr val="FFC000"/>
              </a:gs>
              <a:gs pos="100000">
                <a:srgbClr val="FF0000">
                  <a:shade val="100000"/>
                  <a:satMod val="115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a:solidFill>
                  <a:schemeClr val="lt1"/>
                </a:solidFill>
                <a:effectLst>
                  <a:outerShdw blurRad="38100" dist="38100" dir="2700000" algn="tl">
                    <a:srgbClr val="000000">
                      <a:alpha val="43137"/>
                    </a:srgbClr>
                  </a:outerShdw>
                </a:effectLst>
                <a:latin typeface="Century Gothic" panose="020B0502020202020204" pitchFamily="34" charset="0"/>
              </a:rPr>
              <a:t>149,4</a:t>
            </a:r>
            <a:endParaRPr lang="en-US" sz="3600" dirty="0">
              <a:solidFill>
                <a:schemeClr val="lt1"/>
              </a:solidFill>
              <a:effectLst>
                <a:outerShdw blurRad="38100" dist="38100" dir="2700000" algn="tl">
                  <a:srgbClr val="000000">
                    <a:alpha val="43137"/>
                  </a:srgbClr>
                </a:outerShdw>
              </a:effectLst>
              <a:latin typeface="Century Gothic" panose="020B0502020202020204" pitchFamily="34" charset="0"/>
            </a:endParaRPr>
          </a:p>
        </p:txBody>
      </p:sp>
      <p:sp>
        <p:nvSpPr>
          <p:cNvPr id="16" name="TextBox 42">
            <a:extLst>
              <a:ext uri="{FF2B5EF4-FFF2-40B4-BE49-F238E27FC236}">
                <a16:creationId xmlns:lc="http://schemas.openxmlformats.org/drawingml/2006/lockedCanvas" xmlns="" xmlns:a16="http://schemas.microsoft.com/office/drawing/2014/main" id="{AE1CD06B-6A8D-407A-BE14-6AEEBA9EEB96}"/>
              </a:ext>
            </a:extLst>
          </p:cNvPr>
          <p:cNvSpPr txBox="1">
            <a:spLocks noChangeArrowheads="1"/>
          </p:cNvSpPr>
          <p:nvPr/>
        </p:nvSpPr>
        <p:spPr bwMode="auto">
          <a:xfrm>
            <a:off x="5339457" y="2868267"/>
            <a:ext cx="103407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spcBef>
                <a:spcPct val="0"/>
              </a:spcBef>
              <a:buFontTx/>
              <a:buNone/>
            </a:pPr>
            <a:r>
              <a:rPr lang="ru-RU" altLang="ru-RU"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2011</a:t>
            </a:r>
            <a:endParaRPr lang="ru-RU" altLang="ru-RU"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17" name="TextBox 42">
            <a:extLst>
              <a:ext uri="{FF2B5EF4-FFF2-40B4-BE49-F238E27FC236}">
                <a16:creationId xmlns:lc="http://schemas.openxmlformats.org/drawingml/2006/lockedCanvas" xmlns="" xmlns:a16="http://schemas.microsoft.com/office/drawing/2014/main" id="{AE1CD06B-6A8D-407A-BE14-6AEEBA9EEB96}"/>
              </a:ext>
            </a:extLst>
          </p:cNvPr>
          <p:cNvSpPr txBox="1">
            <a:spLocks noChangeArrowheads="1"/>
          </p:cNvSpPr>
          <p:nvPr/>
        </p:nvSpPr>
        <p:spPr bwMode="auto">
          <a:xfrm>
            <a:off x="6978049" y="2868267"/>
            <a:ext cx="77166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spcBef>
                <a:spcPct val="0"/>
              </a:spcBef>
              <a:buFontTx/>
              <a:buNone/>
            </a:pPr>
            <a:r>
              <a:rPr lang="ru-RU" altLang="ru-RU"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2018</a:t>
            </a:r>
            <a:endParaRPr lang="ru-RU" altLang="ru-RU"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18" name="Прямоугольник 17"/>
          <p:cNvSpPr/>
          <p:nvPr/>
        </p:nvSpPr>
        <p:spPr>
          <a:xfrm>
            <a:off x="6373535" y="1636814"/>
            <a:ext cx="2014889" cy="437043"/>
          </a:xfrm>
          <a:prstGeom prst="rect">
            <a:avLst/>
          </a:prstGeom>
          <a:noFill/>
        </p:spPr>
        <p:txBody>
          <a:bodyPr wrap="square" anchor="ctr">
            <a:spAutoFit/>
          </a:bodyPr>
          <a:lstStyle/>
          <a:p>
            <a:pPr algn="ctr">
              <a:lnSpc>
                <a:spcPct val="80000"/>
              </a:lnSpc>
              <a:spcAft>
                <a:spcPts val="0"/>
              </a:spcAft>
            </a:pPr>
            <a:r>
              <a:rPr lang="ru-RU" sz="2800" b="1" dirty="0" smtClean="0">
                <a:solidFill>
                  <a:srgbClr val="FF0000"/>
                </a:solidFill>
                <a:latin typeface="Century Gothic" pitchFamily="34" charset="0"/>
                <a:ea typeface="Calibri"/>
                <a:cs typeface="Times New Roman"/>
              </a:rPr>
              <a:t>+29,9</a:t>
            </a:r>
            <a:r>
              <a:rPr lang="ru-RU" sz="2000" b="1" dirty="0" smtClean="0">
                <a:solidFill>
                  <a:srgbClr val="FF0000"/>
                </a:solidFill>
                <a:latin typeface="Century Gothic" pitchFamily="34" charset="0"/>
                <a:ea typeface="Calibri"/>
                <a:cs typeface="Times New Roman"/>
              </a:rPr>
              <a:t>%</a:t>
            </a:r>
            <a:endParaRPr lang="ru-RU" sz="2000" b="1" dirty="0">
              <a:solidFill>
                <a:srgbClr val="FF0000"/>
              </a:solidFill>
              <a:latin typeface="Century Gothic" pitchFamily="34" charset="0"/>
              <a:ea typeface="Calibri"/>
              <a:cs typeface="Times New Roman"/>
            </a:endParaRPr>
          </a:p>
        </p:txBody>
      </p:sp>
      <p:sp>
        <p:nvSpPr>
          <p:cNvPr id="22" name="Прямоугольник 21"/>
          <p:cNvSpPr/>
          <p:nvPr/>
        </p:nvSpPr>
        <p:spPr>
          <a:xfrm>
            <a:off x="2028644" y="4562663"/>
            <a:ext cx="2090106" cy="437043"/>
          </a:xfrm>
          <a:prstGeom prst="rect">
            <a:avLst/>
          </a:prstGeom>
          <a:noFill/>
        </p:spPr>
        <p:txBody>
          <a:bodyPr wrap="square" anchor="ctr">
            <a:spAutoFit/>
          </a:bodyPr>
          <a:lstStyle/>
          <a:p>
            <a:pPr algn="ctr">
              <a:lnSpc>
                <a:spcPct val="80000"/>
              </a:lnSpc>
              <a:spcAft>
                <a:spcPts val="0"/>
              </a:spcAft>
            </a:pPr>
            <a:r>
              <a:rPr lang="ru-RU" sz="2800" b="1" dirty="0" smtClean="0">
                <a:solidFill>
                  <a:srgbClr val="FF0000"/>
                </a:solidFill>
                <a:latin typeface="Century Gothic" pitchFamily="34" charset="0"/>
                <a:ea typeface="Calibri"/>
                <a:cs typeface="Times New Roman"/>
              </a:rPr>
              <a:t>+70,8%</a:t>
            </a:r>
            <a:endParaRPr lang="ru-RU" sz="2800" b="1" dirty="0">
              <a:solidFill>
                <a:srgbClr val="FF0000"/>
              </a:solidFill>
              <a:latin typeface="Century Gothic" pitchFamily="34" charset="0"/>
              <a:ea typeface="Calibri"/>
              <a:cs typeface="Times New Roman"/>
            </a:endParaRPr>
          </a:p>
        </p:txBody>
      </p:sp>
      <p:sp>
        <p:nvSpPr>
          <p:cNvPr id="23" name="Прямоугольник 22"/>
          <p:cNvSpPr/>
          <p:nvPr/>
        </p:nvSpPr>
        <p:spPr>
          <a:xfrm>
            <a:off x="230295" y="3613336"/>
            <a:ext cx="4251978" cy="553998"/>
          </a:xfrm>
          <a:prstGeom prst="rect">
            <a:avLst/>
          </a:prstGeom>
        </p:spPr>
        <p:txBody>
          <a:bodyPr wrap="square">
            <a:spAutoFit/>
          </a:bodyPr>
          <a:lstStyle/>
          <a:p>
            <a:pPr algn="r"/>
            <a:r>
              <a:rPr lang="ru-RU" dirty="0" smtClean="0">
                <a:latin typeface="Century Gothic" pitchFamily="34" charset="0"/>
                <a:ea typeface="Calibri"/>
                <a:cs typeface="Times New Roman"/>
              </a:rPr>
              <a:t>Промышленное производство</a:t>
            </a:r>
            <a:r>
              <a:rPr lang="ru-RU" sz="1600" dirty="0" smtClean="0">
                <a:latin typeface="Century Gothic" pitchFamily="34" charset="0"/>
                <a:ea typeface="Calibri"/>
                <a:cs typeface="Times New Roman"/>
              </a:rPr>
              <a:t>, </a:t>
            </a:r>
          </a:p>
          <a:p>
            <a:pPr algn="r"/>
            <a:r>
              <a:rPr lang="ru-RU" sz="1200" dirty="0" smtClean="0">
                <a:solidFill>
                  <a:schemeClr val="tx1">
                    <a:lumMod val="85000"/>
                    <a:lumOff val="15000"/>
                  </a:schemeClr>
                </a:solidFill>
                <a:latin typeface="Century Gothic" pitchFamily="34" charset="0"/>
                <a:ea typeface="Calibri"/>
                <a:cs typeface="Times New Roman"/>
              </a:rPr>
              <a:t>млрд руб.</a:t>
            </a:r>
            <a:endParaRPr lang="ru-RU" sz="1200" dirty="0">
              <a:solidFill>
                <a:schemeClr val="tx1">
                  <a:lumMod val="85000"/>
                  <a:lumOff val="15000"/>
                </a:schemeClr>
              </a:solidFill>
              <a:latin typeface="Century Gothic" pitchFamily="34" charset="0"/>
              <a:ea typeface="Calibri"/>
              <a:cs typeface="Times New Roman"/>
            </a:endParaRPr>
          </a:p>
        </p:txBody>
      </p:sp>
      <p:sp>
        <p:nvSpPr>
          <p:cNvPr id="24" name="Прямоугольник 23"/>
          <p:cNvSpPr/>
          <p:nvPr/>
        </p:nvSpPr>
        <p:spPr>
          <a:xfrm>
            <a:off x="755576" y="5389708"/>
            <a:ext cx="1456100" cy="437042"/>
          </a:xfrm>
          <a:prstGeom prst="rect">
            <a:avLst/>
          </a:prstGeom>
          <a:solidFill>
            <a:schemeClr val="bg1">
              <a:lumMod val="50000"/>
            </a:schemeClr>
          </a:solidFill>
        </p:spPr>
        <p:txBody>
          <a:bodyPr wrap="square" anchor="ctr">
            <a:noAutofit/>
          </a:bodyPr>
          <a:lstStyle/>
          <a:p>
            <a:pPr algn="ctr">
              <a:lnSpc>
                <a:spcPct val="80000"/>
              </a:lnSpc>
              <a:spcAft>
                <a:spcPts val="0"/>
              </a:spcAft>
            </a:pPr>
            <a:r>
              <a:rPr lang="ru-RU" sz="2800" dirty="0">
                <a:solidFill>
                  <a:schemeClr val="bg1"/>
                </a:solidFill>
                <a:effectLst>
                  <a:outerShdw blurRad="38100" dist="38100" dir="2700000" algn="tl">
                    <a:srgbClr val="000000">
                      <a:alpha val="43137"/>
                    </a:srgbClr>
                  </a:outerShdw>
                </a:effectLst>
                <a:latin typeface="Century Gothic" pitchFamily="34" charset="0"/>
                <a:ea typeface="Calibri"/>
                <a:cs typeface="Times New Roman"/>
              </a:rPr>
              <a:t>428</a:t>
            </a:r>
            <a:endParaRPr lang="en-US" sz="2800" dirty="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25" name="Прямоугольник 24"/>
          <p:cNvSpPr/>
          <p:nvPr/>
        </p:nvSpPr>
        <p:spPr>
          <a:xfrm>
            <a:off x="2211676" y="5006353"/>
            <a:ext cx="1767729" cy="820397"/>
          </a:xfrm>
          <a:prstGeom prst="rect">
            <a:avLst/>
          </a:prstGeom>
          <a:gradFill flip="none" rotWithShape="1">
            <a:gsLst>
              <a:gs pos="49000">
                <a:srgbClr val="FA5729"/>
              </a:gs>
              <a:gs pos="10695">
                <a:srgbClr val="FE170B"/>
              </a:gs>
              <a:gs pos="0">
                <a:srgbClr val="FF0000"/>
              </a:gs>
              <a:gs pos="100000">
                <a:srgbClr val="FFC000"/>
              </a:gs>
              <a:gs pos="100000">
                <a:srgbClr val="FF0000">
                  <a:shade val="100000"/>
                  <a:satMod val="115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a:solidFill>
                  <a:schemeClr val="lt1"/>
                </a:solidFill>
                <a:effectLst>
                  <a:outerShdw blurRad="38100" dist="38100" dir="2700000" algn="tl">
                    <a:srgbClr val="000000">
                      <a:alpha val="43137"/>
                    </a:srgbClr>
                  </a:outerShdw>
                </a:effectLst>
                <a:latin typeface="Century Gothic" panose="020B0502020202020204" pitchFamily="34" charset="0"/>
              </a:rPr>
              <a:t>731</a:t>
            </a:r>
            <a:endParaRPr lang="en-US" sz="3600" dirty="0">
              <a:solidFill>
                <a:schemeClr val="lt1"/>
              </a:solidFill>
              <a:effectLst>
                <a:outerShdw blurRad="38100" dist="38100" dir="2700000" algn="tl">
                  <a:srgbClr val="000000">
                    <a:alpha val="43137"/>
                  </a:srgbClr>
                </a:outerShdw>
              </a:effectLst>
              <a:latin typeface="Century Gothic" panose="020B0502020202020204" pitchFamily="34" charset="0"/>
            </a:endParaRPr>
          </a:p>
        </p:txBody>
      </p:sp>
      <p:sp>
        <p:nvSpPr>
          <p:cNvPr id="26" name="TextBox 42">
            <a:extLst>
              <a:ext uri="{FF2B5EF4-FFF2-40B4-BE49-F238E27FC236}">
                <a16:creationId xmlns="" xmlns:a16="http://schemas.microsoft.com/office/drawing/2014/main" id="{AE1CD06B-6A8D-407A-BE14-6AEEBA9EEB96}"/>
              </a:ext>
            </a:extLst>
          </p:cNvPr>
          <p:cNvSpPr txBox="1">
            <a:spLocks noChangeArrowheads="1"/>
          </p:cNvSpPr>
          <p:nvPr/>
        </p:nvSpPr>
        <p:spPr bwMode="auto">
          <a:xfrm>
            <a:off x="1056998" y="5801431"/>
            <a:ext cx="89082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ru-RU"/>
            </a:defPPr>
            <a:lvl1pPr algn="ctr">
              <a:lnSpc>
                <a:spcPct val="100000"/>
              </a:lnSpc>
              <a:spcBef>
                <a:spcPct val="0"/>
              </a:spcBef>
              <a:buFontTx/>
              <a:buNone/>
              <a:defRPr sz="1600">
                <a:solidFill>
                  <a:schemeClr val="tx1">
                    <a:lumMod val="85000"/>
                    <a:lumOff val="15000"/>
                  </a:schemeClr>
                </a:solidFill>
                <a:latin typeface="Century Gothic" pitchFamily="34" charset="0"/>
                <a:ea typeface="Tahoma" panose="020B0604030504040204" pitchFamily="34" charset="0"/>
                <a:cs typeface="Tahoma" panose="020B0604030504040204" pitchFamily="34" charset="0"/>
              </a:defRPr>
            </a:lvl1pPr>
          </a:lstStyle>
          <a:p>
            <a:r>
              <a:rPr lang="ru-RU" altLang="ru-RU" sz="1800" dirty="0"/>
              <a:t>2011</a:t>
            </a:r>
          </a:p>
        </p:txBody>
      </p:sp>
      <p:sp>
        <p:nvSpPr>
          <p:cNvPr id="27" name="TextBox 42">
            <a:extLst>
              <a:ext uri="{FF2B5EF4-FFF2-40B4-BE49-F238E27FC236}">
                <a16:creationId xmlns="" xmlns:a16="http://schemas.microsoft.com/office/drawing/2014/main" id="{AE1CD06B-6A8D-407A-BE14-6AEEBA9EEB96}"/>
              </a:ext>
            </a:extLst>
          </p:cNvPr>
          <p:cNvSpPr txBox="1">
            <a:spLocks noChangeArrowheads="1"/>
          </p:cNvSpPr>
          <p:nvPr/>
        </p:nvSpPr>
        <p:spPr bwMode="auto">
          <a:xfrm>
            <a:off x="2630603" y="5826750"/>
            <a:ext cx="97115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8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2018</a:t>
            </a:r>
          </a:p>
        </p:txBody>
      </p:sp>
      <p:sp>
        <p:nvSpPr>
          <p:cNvPr id="33" name="Прямоугольник 32"/>
          <p:cNvSpPr/>
          <p:nvPr/>
        </p:nvSpPr>
        <p:spPr>
          <a:xfrm>
            <a:off x="6228184" y="4525031"/>
            <a:ext cx="2230913" cy="535531"/>
          </a:xfrm>
          <a:prstGeom prst="rect">
            <a:avLst/>
          </a:prstGeom>
          <a:noFill/>
        </p:spPr>
        <p:txBody>
          <a:bodyPr wrap="square" anchor="ctr">
            <a:spAutoFit/>
          </a:bodyPr>
          <a:lstStyle/>
          <a:p>
            <a:pPr algn="ctr">
              <a:lnSpc>
                <a:spcPct val="80000"/>
              </a:lnSpc>
              <a:spcAft>
                <a:spcPts val="0"/>
              </a:spcAft>
            </a:pPr>
            <a:r>
              <a:rPr lang="ru-RU" sz="3600" dirty="0" smtClean="0">
                <a:solidFill>
                  <a:srgbClr val="FF0000"/>
                </a:solidFill>
                <a:latin typeface="Century Gothic" pitchFamily="34" charset="0"/>
                <a:ea typeface="Calibri"/>
                <a:cs typeface="Times New Roman"/>
                <a:sym typeface="Wingdings"/>
              </a:rPr>
              <a:t></a:t>
            </a:r>
            <a:r>
              <a:rPr lang="ru-RU" sz="2400" b="1" dirty="0" smtClean="0">
                <a:solidFill>
                  <a:srgbClr val="FF0000"/>
                </a:solidFill>
                <a:latin typeface="Century Gothic" pitchFamily="34" charset="0"/>
                <a:ea typeface="Calibri"/>
                <a:cs typeface="Times New Roman"/>
              </a:rPr>
              <a:t> </a:t>
            </a:r>
            <a:r>
              <a:rPr lang="ru-RU" sz="2800" b="1" dirty="0" smtClean="0">
                <a:solidFill>
                  <a:srgbClr val="FF0000"/>
                </a:solidFill>
                <a:latin typeface="Century Gothic" pitchFamily="34" charset="0"/>
                <a:ea typeface="Calibri"/>
                <a:cs typeface="Times New Roman"/>
              </a:rPr>
              <a:t>в 5 раз</a:t>
            </a:r>
            <a:endParaRPr lang="ru-RU" sz="2000" b="1" dirty="0">
              <a:solidFill>
                <a:srgbClr val="FF0000"/>
              </a:solidFill>
              <a:latin typeface="Century Gothic" pitchFamily="34" charset="0"/>
              <a:ea typeface="Calibri"/>
              <a:cs typeface="Times New Roman"/>
            </a:endParaRPr>
          </a:p>
        </p:txBody>
      </p:sp>
      <p:sp>
        <p:nvSpPr>
          <p:cNvPr id="34" name="Прямоугольник 33"/>
          <p:cNvSpPr/>
          <p:nvPr/>
        </p:nvSpPr>
        <p:spPr>
          <a:xfrm>
            <a:off x="4584999" y="3610258"/>
            <a:ext cx="4247899" cy="646331"/>
          </a:xfrm>
          <a:prstGeom prst="rect">
            <a:avLst/>
          </a:prstGeom>
        </p:spPr>
        <p:txBody>
          <a:bodyPr wrap="square">
            <a:spAutoFit/>
          </a:bodyPr>
          <a:lstStyle/>
          <a:p>
            <a:pPr algn="r">
              <a:spcAft>
                <a:spcPts val="0"/>
              </a:spcAft>
            </a:pPr>
            <a:r>
              <a:rPr lang="ru-RU" dirty="0" smtClean="0">
                <a:latin typeface="Century Gothic" pitchFamily="34" charset="0"/>
                <a:ea typeface="Calibri"/>
                <a:cs typeface="Times New Roman"/>
              </a:rPr>
              <a:t>Доля региональных дорог </a:t>
            </a:r>
            <a:br>
              <a:rPr lang="ru-RU" dirty="0" smtClean="0">
                <a:latin typeface="Century Gothic" pitchFamily="34" charset="0"/>
                <a:ea typeface="Calibri"/>
                <a:cs typeface="Times New Roman"/>
              </a:rPr>
            </a:br>
            <a:r>
              <a:rPr lang="ru-RU" dirty="0" smtClean="0">
                <a:latin typeface="Century Gothic" pitchFamily="34" charset="0"/>
                <a:ea typeface="Calibri"/>
                <a:cs typeface="Times New Roman"/>
              </a:rPr>
              <a:t>в нормативном состоянии, </a:t>
            </a:r>
            <a:r>
              <a:rPr lang="ru-RU" sz="1200" dirty="0" smtClean="0">
                <a:solidFill>
                  <a:schemeClr val="tx1">
                    <a:lumMod val="85000"/>
                    <a:lumOff val="15000"/>
                  </a:schemeClr>
                </a:solidFill>
                <a:latin typeface="Century Gothic" pitchFamily="34" charset="0"/>
                <a:ea typeface="Calibri"/>
                <a:cs typeface="Times New Roman"/>
              </a:rPr>
              <a:t>%</a:t>
            </a:r>
            <a:endParaRPr lang="ru-RU" sz="1200" dirty="0">
              <a:solidFill>
                <a:schemeClr val="tx1">
                  <a:lumMod val="85000"/>
                  <a:lumOff val="15000"/>
                </a:schemeClr>
              </a:solidFill>
              <a:latin typeface="Century Gothic" pitchFamily="34" charset="0"/>
              <a:ea typeface="Calibri"/>
              <a:cs typeface="Times New Roman"/>
            </a:endParaRPr>
          </a:p>
        </p:txBody>
      </p:sp>
      <p:sp>
        <p:nvSpPr>
          <p:cNvPr id="35" name="Прямоугольник 34"/>
          <p:cNvSpPr/>
          <p:nvPr/>
        </p:nvSpPr>
        <p:spPr>
          <a:xfrm>
            <a:off x="5329509" y="5394350"/>
            <a:ext cx="1310999" cy="437043"/>
          </a:xfrm>
          <a:prstGeom prst="rect">
            <a:avLst/>
          </a:prstGeom>
          <a:solidFill>
            <a:schemeClr val="bg1">
              <a:lumMod val="50000"/>
            </a:schemeClr>
          </a:solidFill>
        </p:spPr>
        <p:txBody>
          <a:bodyPr wrap="square" anchor="ctr">
            <a:noAutofit/>
          </a:bodyPr>
          <a:lstStyle/>
          <a:p>
            <a:pPr algn="ctr">
              <a:lnSpc>
                <a:spcPct val="80000"/>
              </a:lnSpc>
              <a:spcAft>
                <a:spcPts val="0"/>
              </a:spcAft>
            </a:pPr>
            <a:r>
              <a:rPr lang="ru-RU" sz="2800"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6,2%</a:t>
            </a:r>
            <a:endParaRPr lang="en-US" sz="2800"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36" name="Прямоугольник 35"/>
          <p:cNvSpPr/>
          <p:nvPr/>
        </p:nvSpPr>
        <p:spPr>
          <a:xfrm>
            <a:off x="6641607" y="5058716"/>
            <a:ext cx="1530793" cy="772678"/>
          </a:xfrm>
          <a:prstGeom prst="rect">
            <a:avLst/>
          </a:prstGeom>
          <a:gradFill flip="none" rotWithShape="1">
            <a:gsLst>
              <a:gs pos="49000">
                <a:srgbClr val="FA5729"/>
              </a:gs>
              <a:gs pos="10695">
                <a:srgbClr val="FE170B"/>
              </a:gs>
              <a:gs pos="0">
                <a:srgbClr val="FF0000"/>
              </a:gs>
              <a:gs pos="100000">
                <a:srgbClr val="FFC000"/>
              </a:gs>
              <a:gs pos="100000">
                <a:srgbClr val="FF0000">
                  <a:shade val="100000"/>
                  <a:satMod val="115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a:solidFill>
                  <a:schemeClr val="lt1"/>
                </a:solidFill>
                <a:effectLst>
                  <a:outerShdw blurRad="38100" dist="38100" dir="2700000" algn="tl">
                    <a:srgbClr val="000000">
                      <a:alpha val="43137"/>
                    </a:srgbClr>
                  </a:outerShdw>
                </a:effectLst>
                <a:latin typeface="Century Gothic" panose="020B0502020202020204" pitchFamily="34" charset="0"/>
              </a:rPr>
              <a:t>32,3%</a:t>
            </a:r>
            <a:endParaRPr lang="en-US" sz="3600" dirty="0">
              <a:solidFill>
                <a:schemeClr val="lt1"/>
              </a:solidFill>
              <a:effectLst>
                <a:outerShdw blurRad="38100" dist="38100" dir="2700000" algn="tl">
                  <a:srgbClr val="000000">
                    <a:alpha val="43137"/>
                  </a:srgbClr>
                </a:outerShdw>
              </a:effectLst>
              <a:latin typeface="Century Gothic" panose="020B0502020202020204" pitchFamily="34" charset="0"/>
            </a:endParaRPr>
          </a:p>
        </p:txBody>
      </p:sp>
      <p:sp>
        <p:nvSpPr>
          <p:cNvPr id="37"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5517120" y="5811534"/>
            <a:ext cx="89082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ru-RU"/>
            </a:defPPr>
            <a:lvl1pPr algn="ctr">
              <a:lnSpc>
                <a:spcPct val="100000"/>
              </a:lnSpc>
              <a:spcBef>
                <a:spcPct val="0"/>
              </a:spcBef>
              <a:buFontTx/>
              <a:buNone/>
              <a:defRPr sz="1600">
                <a:solidFill>
                  <a:schemeClr val="tx1">
                    <a:lumMod val="85000"/>
                    <a:lumOff val="15000"/>
                  </a:schemeClr>
                </a:solidFill>
                <a:latin typeface="Century Gothic" pitchFamily="34" charset="0"/>
                <a:ea typeface="Tahoma" panose="020B0604030504040204" pitchFamily="34" charset="0"/>
                <a:cs typeface="Tahoma" panose="020B0604030504040204" pitchFamily="34" charset="0"/>
              </a:defRPr>
            </a:lvl1pPr>
          </a:lstStyle>
          <a:p>
            <a:r>
              <a:rPr lang="ru-RU" altLang="ru-RU" sz="1800" dirty="0"/>
              <a:t>2011</a:t>
            </a:r>
          </a:p>
        </p:txBody>
      </p:sp>
      <p:sp>
        <p:nvSpPr>
          <p:cNvPr id="38"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6993546" y="5826750"/>
            <a:ext cx="89082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ru-RU"/>
            </a:defPPr>
            <a:lvl1pPr algn="ctr">
              <a:lnSpc>
                <a:spcPct val="100000"/>
              </a:lnSpc>
              <a:spcBef>
                <a:spcPct val="0"/>
              </a:spcBef>
              <a:buFontTx/>
              <a:buNone/>
              <a:defRPr sz="1600">
                <a:solidFill>
                  <a:schemeClr val="tx1">
                    <a:lumMod val="85000"/>
                    <a:lumOff val="15000"/>
                  </a:schemeClr>
                </a:solidFill>
                <a:latin typeface="Century Gothic" pitchFamily="34" charset="0"/>
                <a:ea typeface="Tahoma" panose="020B0604030504040204" pitchFamily="34" charset="0"/>
                <a:cs typeface="Tahoma" panose="020B0604030504040204" pitchFamily="34" charset="0"/>
              </a:defRPr>
            </a:lvl1pPr>
          </a:lstStyle>
          <a:p>
            <a:r>
              <a:rPr lang="ru-RU" altLang="ru-RU" sz="1800" dirty="0"/>
              <a:t>2018</a:t>
            </a:r>
          </a:p>
        </p:txBody>
      </p:sp>
      <p:pic>
        <p:nvPicPr>
          <p:cNvPr id="3" name="Рисунок 2"/>
          <p:cNvPicPr>
            <a:picLocks noChangeAspect="1"/>
          </p:cNvPicPr>
          <p:nvPr/>
        </p:nvPicPr>
        <p:blipFill rotWithShape="1">
          <a:blip r:embed="rId3" cstate="print">
            <a:duotone>
              <a:schemeClr val="accent2">
                <a:shade val="45000"/>
                <a:satMod val="135000"/>
              </a:schemeClr>
              <a:prstClr val="white"/>
            </a:duotone>
            <a:extLst>
              <a:ext uri="{BEBA8EAE-BF5A-486C-A8C5-ECC9F3942E4B}">
                <a14:imgProps xmlns:a14="http://schemas.microsoft.com/office/drawing/2010/main" xmlns="">
                  <a14:imgLayer r:embed="rId4">
                    <a14:imgEffect>
                      <a14:backgroundRemoval t="19212" b="71429" l="14375" r="86250">
                        <a14:foregroundMark x1="36250" y1="47291" x2="36250" y2="47291"/>
                        <a14:foregroundMark x1="53750" y1="26601" x2="53750" y2="26601"/>
                        <a14:foregroundMark x1="50625" y1="55172" x2="50625" y2="55172"/>
                        <a14:foregroundMark x1="68125" y1="55172" x2="68125" y2="55172"/>
                      </a14:backgroundRemoval>
                    </a14:imgEffect>
                    <a14:imgEffect>
                      <a14:brightnessContrast bright="-40000" contrast="40000"/>
                    </a14:imgEffect>
                  </a14:imgLayer>
                </a14:imgProps>
              </a:ext>
              <a:ext uri="{28A0092B-C50C-407E-A947-70E740481C1C}">
                <a14:useLocalDpi xmlns:a14="http://schemas.microsoft.com/office/drawing/2010/main" xmlns="" val="0"/>
              </a:ext>
            </a:extLst>
          </a:blip>
          <a:srcRect l="14479" t="18541" r="11508" b="28715"/>
          <a:stretch/>
        </p:blipFill>
        <p:spPr>
          <a:xfrm>
            <a:off x="244087" y="3635665"/>
            <a:ext cx="564205" cy="510124"/>
          </a:xfrm>
          <a:prstGeom prst="rect">
            <a:avLst/>
          </a:prstGeom>
        </p:spPr>
      </p:pic>
      <p:pic>
        <p:nvPicPr>
          <p:cNvPr id="19" name="Рисунок 18"/>
          <p:cNvPicPr>
            <a:picLocks noChangeAspect="1"/>
          </p:cNvPicPr>
          <p:nvPr/>
        </p:nvPicPr>
        <p:blipFill rotWithShape="1">
          <a:blip r:embed="rId5" cstate="print">
            <a:duotone>
              <a:schemeClr val="accent2">
                <a:shade val="45000"/>
                <a:satMod val="135000"/>
              </a:schemeClr>
              <a:prstClr val="white"/>
            </a:duotone>
            <a:extLst>
              <a:ext uri="{BEBA8EAE-BF5A-486C-A8C5-ECC9F3942E4B}">
                <a14:imgProps xmlns:a14="http://schemas.microsoft.com/office/drawing/2010/main" xmlns="">
                  <a14:imgLayer r:embed="rId6">
                    <a14:imgEffect>
                      <a14:backgroundRemoval t="11823" b="70936" l="18750" r="95625">
                        <a14:foregroundMark x1="41250" y1="56650" x2="41250" y2="56650"/>
                        <a14:foregroundMark x1="55625" y1="57143" x2="55625" y2="57143"/>
                        <a14:foregroundMark x1="66875" y1="54187" x2="66875" y2="54187"/>
                        <a14:foregroundMark x1="76875" y1="52217" x2="76875" y2="52217"/>
                        <a14:foregroundMark x1="73750" y1="26108" x2="73750" y2="26108"/>
                      </a14:backgroundRemoval>
                    </a14:imgEffect>
                    <a14:imgEffect>
                      <a14:brightnessContrast bright="-40000" contrast="40000"/>
                    </a14:imgEffect>
                  </a14:imgLayer>
                </a14:imgProps>
              </a:ext>
              <a:ext uri="{28A0092B-C50C-407E-A947-70E740481C1C}">
                <a14:useLocalDpi xmlns:a14="http://schemas.microsoft.com/office/drawing/2010/main" xmlns="" val="0"/>
              </a:ext>
            </a:extLst>
          </a:blip>
          <a:srcRect l="18204" t="12060" r="2093" b="28048"/>
          <a:stretch/>
        </p:blipFill>
        <p:spPr>
          <a:xfrm>
            <a:off x="210188" y="699932"/>
            <a:ext cx="558589" cy="532553"/>
          </a:xfrm>
          <a:prstGeom prst="rect">
            <a:avLst/>
          </a:prstGeom>
        </p:spPr>
      </p:pic>
      <p:pic>
        <p:nvPicPr>
          <p:cNvPr id="20" name="Рисунок 19"/>
          <p:cNvPicPr>
            <a:picLocks noChangeAspect="1"/>
          </p:cNvPicPr>
          <p:nvPr/>
        </p:nvPicPr>
        <p:blipFill>
          <a:blip r:embed="rId7" cstate="print">
            <a:duotone>
              <a:schemeClr val="accent2">
                <a:shade val="45000"/>
                <a:satMod val="135000"/>
              </a:schemeClr>
              <a:prstClr val="white"/>
            </a:duotone>
            <a:extLst>
              <a:ext uri="{BEBA8EAE-BF5A-486C-A8C5-ECC9F3942E4B}">
                <a14:imgProps xmlns:a14="http://schemas.microsoft.com/office/drawing/2010/main" xmlns="">
                  <a14:imgLayer r:embed="rId8">
                    <a14:imgEffect>
                      <a14:brightnessContrast bright="-40000" contrast="20000"/>
                    </a14:imgEffect>
                  </a14:imgLayer>
                </a14:imgProps>
              </a:ext>
              <a:ext uri="{28A0092B-C50C-407E-A947-70E740481C1C}">
                <a14:useLocalDpi xmlns:a14="http://schemas.microsoft.com/office/drawing/2010/main" xmlns="" val="0"/>
              </a:ext>
            </a:extLst>
          </a:blip>
          <a:stretch>
            <a:fillRect/>
          </a:stretch>
        </p:blipFill>
        <p:spPr>
          <a:xfrm>
            <a:off x="4572000" y="660436"/>
            <a:ext cx="645812" cy="700775"/>
          </a:xfrm>
          <a:prstGeom prst="rect">
            <a:avLst/>
          </a:prstGeom>
        </p:spPr>
      </p:pic>
      <p:pic>
        <p:nvPicPr>
          <p:cNvPr id="21" name="Рисунок 20"/>
          <p:cNvPicPr>
            <a:picLocks noChangeAspect="1"/>
          </p:cNvPicPr>
          <p:nvPr/>
        </p:nvPicPr>
        <p:blipFill>
          <a:blip r:embed="rId9" cstate="print">
            <a:duotone>
              <a:schemeClr val="accent2">
                <a:shade val="45000"/>
                <a:satMod val="135000"/>
              </a:schemeClr>
              <a:prstClr val="white"/>
            </a:duotone>
            <a:extLst>
              <a:ext uri="{BEBA8EAE-BF5A-486C-A8C5-ECC9F3942E4B}">
                <a14:imgProps xmlns:a14="http://schemas.microsoft.com/office/drawing/2010/main" xmlns="">
                  <a14:imgLayer r:embed="rId10">
                    <a14:imgEffect>
                      <a14:brightnessContrast bright="-40000" contrast="20000"/>
                    </a14:imgEffect>
                  </a14:imgLayer>
                </a14:imgProps>
              </a:ext>
              <a:ext uri="{28A0092B-C50C-407E-A947-70E740481C1C}">
                <a14:useLocalDpi xmlns:a14="http://schemas.microsoft.com/office/drawing/2010/main" xmlns="" val="0"/>
              </a:ext>
            </a:extLst>
          </a:blip>
          <a:stretch>
            <a:fillRect/>
          </a:stretch>
        </p:blipFill>
        <p:spPr>
          <a:xfrm>
            <a:off x="4584999" y="3610258"/>
            <a:ext cx="653201" cy="625347"/>
          </a:xfrm>
          <a:prstGeom prst="rect">
            <a:avLst/>
          </a:prstGeom>
        </p:spPr>
      </p:pic>
    </p:spTree>
    <p:extLst>
      <p:ext uri="{BB962C8B-B14F-4D97-AF65-F5344CB8AC3E}">
        <p14:creationId xmlns:p14="http://schemas.microsoft.com/office/powerpoint/2010/main" xmlns="" val="23640016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 xmlns:a16="http://schemas.microsoft.com/office/drawing/2014/main" id="{BCB686DF-C207-4E07-B328-B7C2923CD445}"/>
              </a:ext>
            </a:extLst>
          </p:cNvPr>
          <p:cNvSpPr>
            <a:spLocks noChangeArrowheads="1"/>
          </p:cNvSpPr>
          <p:nvPr/>
        </p:nvSpPr>
        <p:spPr bwMode="auto">
          <a:xfrm>
            <a:off x="34330" y="44624"/>
            <a:ext cx="9109670" cy="433674"/>
          </a:xfrm>
          <a:prstGeom prst="rect">
            <a:avLst/>
          </a:prstGeom>
          <a:noFill/>
          <a:ln w="3175">
            <a:noFill/>
            <a:miter lim="800000"/>
            <a:headEnd/>
            <a:tailEnd/>
          </a:ln>
          <a:effectLst/>
        </p:spPr>
        <p:txBody>
          <a:bodyPr wrap="square" lIns="124683" tIns="62340" rIns="124683" bIns="62340" anchor="ctr">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ru-RU" altLang="ru-RU" sz="2000" b="1" dirty="0" smtClean="0">
                <a:latin typeface="Century Gothic" panose="020B0502020202020204" pitchFamily="34" charset="0"/>
              </a:rPr>
              <a:t>СОЦИАЛЬНЫЕ </a:t>
            </a:r>
            <a:r>
              <a:rPr lang="ru-RU" altLang="ru-RU" sz="2000" b="1" dirty="0">
                <a:latin typeface="Century Gothic" panose="020B0502020202020204" pitchFamily="34" charset="0"/>
              </a:rPr>
              <a:t>ПОКАЗАТЕЛИ ВОЛОГОДСКОЙ ОБЛАСТИ </a:t>
            </a:r>
            <a:endParaRPr lang="ru-RU" altLang="ru-RU" sz="2000" dirty="0">
              <a:cs typeface="Arial" panose="020B0604020202020204" pitchFamily="34" charset="0"/>
            </a:endParaRPr>
          </a:p>
        </p:txBody>
      </p:sp>
      <p:sp>
        <p:nvSpPr>
          <p:cNvPr id="5" name="Номер слайда 4"/>
          <p:cNvSpPr>
            <a:spLocks noGrp="1"/>
          </p:cNvSpPr>
          <p:nvPr>
            <p:ph type="sldNum" sz="quarter" idx="12"/>
          </p:nvPr>
        </p:nvSpPr>
        <p:spPr>
          <a:xfrm>
            <a:off x="0" y="6547436"/>
            <a:ext cx="467544" cy="310564"/>
          </a:xfrm>
          <a:noFill/>
          <a:ln w="3175">
            <a:noFill/>
            <a:miter lim="800000"/>
            <a:headEnd/>
            <a:tailEnd/>
          </a:ln>
          <a:effectLst/>
        </p:spPr>
        <p:txBody>
          <a:bodyPr wrap="square" lIns="124683" tIns="62340" rIns="124683" bIns="62340" anchor="ctr">
            <a:spAutoFit/>
          </a:bodyPr>
          <a:lstStyle/>
          <a:p>
            <a:pPr algn="l">
              <a:spcBef>
                <a:spcPct val="0"/>
              </a:spcBef>
            </a:pPr>
            <a:fld id="{B19B0651-EE4F-4900-A07F-96A6BFA9D0F0}" type="slidenum">
              <a:rPr lang="ru-RU" smtClean="0">
                <a:solidFill>
                  <a:schemeClr val="bg1">
                    <a:lumMod val="65000"/>
                  </a:schemeClr>
                </a:solidFill>
                <a:latin typeface="Century Gothic" panose="020B0502020202020204" pitchFamily="34" charset="0"/>
              </a:rPr>
              <a:pPr algn="l">
                <a:spcBef>
                  <a:spcPct val="0"/>
                </a:spcBef>
              </a:pPr>
              <a:t>3</a:t>
            </a:fld>
            <a:endParaRPr lang="ru-RU" dirty="0">
              <a:solidFill>
                <a:schemeClr val="bg1">
                  <a:lumMod val="65000"/>
                </a:schemeClr>
              </a:solidFill>
              <a:latin typeface="Century Gothic" panose="020B0502020202020204" pitchFamily="34" charset="0"/>
            </a:endParaRPr>
          </a:p>
        </p:txBody>
      </p:sp>
      <p:graphicFrame>
        <p:nvGraphicFramePr>
          <p:cNvPr id="6" name="Таблица 5"/>
          <p:cNvGraphicFramePr>
            <a:graphicFrameLocks noGrp="1"/>
          </p:cNvGraphicFramePr>
          <p:nvPr>
            <p:extLst>
              <p:ext uri="{D42A27DB-BD31-4B8C-83A1-F6EECF244321}">
                <p14:modId xmlns:p14="http://schemas.microsoft.com/office/powerpoint/2010/main" xmlns="" val="1649654121"/>
              </p:ext>
            </p:extLst>
          </p:nvPr>
        </p:nvGraphicFramePr>
        <p:xfrm>
          <a:off x="205353" y="620688"/>
          <a:ext cx="8640000" cy="5760000"/>
        </p:xfrm>
        <a:graphic>
          <a:graphicData uri="http://schemas.openxmlformats.org/drawingml/2006/table">
            <a:tbl>
              <a:tblPr>
                <a:tableStyleId>{5C22544A-7EE6-4342-B048-85BDC9FD1C3A}</a:tableStyleId>
              </a:tblPr>
              <a:tblGrid>
                <a:gridCol w="4320000"/>
                <a:gridCol w="4320000"/>
              </a:tblGrid>
              <a:tr h="2880000">
                <a:tc>
                  <a:txBody>
                    <a:bodyPr/>
                    <a:lstStyle/>
                    <a:p>
                      <a:endParaRPr lang="ru-RU" dirty="0"/>
                    </a:p>
                  </a:txBody>
                  <a:tcPr>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tcPr>
                </a:tc>
                <a:tc>
                  <a:txBody>
                    <a:bodyPr/>
                    <a:lstStyle/>
                    <a:p>
                      <a:endParaRPr lang="ru-RU" dirty="0"/>
                    </a:p>
                  </a:txBody>
                  <a:tcPr>
                    <a:lnL w="76200" cap="flat" cmpd="sng" algn="ctr">
                      <a:solidFill>
                        <a:schemeClr val="bg1"/>
                      </a:solidFill>
                      <a:prstDash val="solid"/>
                      <a:round/>
                      <a:headEnd type="none" w="med" len="med"/>
                      <a:tailEnd type="none" w="med" len="med"/>
                    </a:lnL>
                    <a:lnB w="76200" cap="flat" cmpd="sng" algn="ctr">
                      <a:solidFill>
                        <a:schemeClr val="bg1"/>
                      </a:solidFill>
                      <a:prstDash val="solid"/>
                      <a:round/>
                      <a:headEnd type="none" w="med" len="med"/>
                      <a:tailEnd type="none" w="med" len="med"/>
                    </a:lnB>
                  </a:tcPr>
                </a:tc>
              </a:tr>
              <a:tr h="2880000">
                <a:tc>
                  <a:txBody>
                    <a:bodyPr/>
                    <a:lstStyle/>
                    <a:p>
                      <a:endParaRPr lang="ru-RU" dirty="0"/>
                    </a:p>
                  </a:txBody>
                  <a:tcPr>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tcPr>
                </a:tc>
                <a:tc>
                  <a:txBody>
                    <a:bodyPr/>
                    <a:lstStyle/>
                    <a:p>
                      <a:endParaRPr lang="ru-RU" dirty="0"/>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tcPr>
                </a:tc>
              </a:tr>
            </a:tbl>
          </a:graphicData>
        </a:graphic>
      </p:graphicFrame>
      <p:sp>
        <p:nvSpPr>
          <p:cNvPr id="7" name="Прямоугольник 6"/>
          <p:cNvSpPr/>
          <p:nvPr/>
        </p:nvSpPr>
        <p:spPr>
          <a:xfrm>
            <a:off x="2267744" y="1340768"/>
            <a:ext cx="1754730" cy="437043"/>
          </a:xfrm>
          <a:prstGeom prst="rect">
            <a:avLst/>
          </a:prstGeom>
          <a:noFill/>
        </p:spPr>
        <p:txBody>
          <a:bodyPr wrap="square" anchor="ctr">
            <a:spAutoFit/>
          </a:bodyPr>
          <a:lstStyle/>
          <a:p>
            <a:pPr algn="ctr">
              <a:lnSpc>
                <a:spcPct val="80000"/>
              </a:lnSpc>
              <a:spcAft>
                <a:spcPts val="0"/>
              </a:spcAft>
            </a:pPr>
            <a:r>
              <a:rPr lang="ru-RU" sz="2800" b="1" dirty="0" smtClean="0">
                <a:solidFill>
                  <a:srgbClr val="FF0000"/>
                </a:solidFill>
                <a:latin typeface="Century Gothic" pitchFamily="34" charset="0"/>
                <a:ea typeface="Calibri"/>
                <a:cs typeface="Times New Roman"/>
              </a:rPr>
              <a:t>+75,5%</a:t>
            </a:r>
            <a:endParaRPr lang="ru-RU" sz="2800" b="1" dirty="0">
              <a:solidFill>
                <a:srgbClr val="FF0000"/>
              </a:solidFill>
              <a:latin typeface="Century Gothic" pitchFamily="34" charset="0"/>
              <a:ea typeface="Calibri"/>
              <a:cs typeface="Times New Roman"/>
            </a:endParaRPr>
          </a:p>
        </p:txBody>
      </p:sp>
      <p:sp>
        <p:nvSpPr>
          <p:cNvPr id="8" name="Прямоугольник 7"/>
          <p:cNvSpPr/>
          <p:nvPr/>
        </p:nvSpPr>
        <p:spPr>
          <a:xfrm>
            <a:off x="95250" y="670779"/>
            <a:ext cx="4391025" cy="683264"/>
          </a:xfrm>
          <a:prstGeom prst="rect">
            <a:avLst/>
          </a:prstGeom>
        </p:spPr>
        <p:txBody>
          <a:bodyPr wrap="square">
            <a:spAutoFit/>
          </a:bodyPr>
          <a:lstStyle/>
          <a:p>
            <a:pPr algn="r">
              <a:lnSpc>
                <a:spcPct val="80000"/>
              </a:lnSpc>
            </a:pPr>
            <a:r>
              <a:rPr lang="ru-RU" dirty="0" smtClean="0">
                <a:latin typeface="Century Gothic" pitchFamily="34" charset="0"/>
                <a:ea typeface="Calibri"/>
                <a:cs typeface="Times New Roman"/>
              </a:rPr>
              <a:t>Среднемесячная заработная плата</a:t>
            </a:r>
            <a:r>
              <a:rPr lang="ru-RU" dirty="0" smtClean="0">
                <a:solidFill>
                  <a:schemeClr val="tx1">
                    <a:lumMod val="85000"/>
                    <a:lumOff val="15000"/>
                  </a:schemeClr>
                </a:solidFill>
                <a:latin typeface="Century Gothic" pitchFamily="34" charset="0"/>
                <a:ea typeface="Calibri"/>
                <a:cs typeface="Times New Roman"/>
              </a:rPr>
              <a:t>, </a:t>
            </a:r>
          </a:p>
          <a:p>
            <a:pPr algn="r">
              <a:lnSpc>
                <a:spcPct val="80000"/>
              </a:lnSpc>
            </a:pPr>
            <a:r>
              <a:rPr lang="ru-RU" sz="1200" dirty="0" smtClean="0">
                <a:solidFill>
                  <a:schemeClr val="tx1">
                    <a:lumMod val="85000"/>
                    <a:lumOff val="15000"/>
                  </a:schemeClr>
                </a:solidFill>
                <a:latin typeface="Century Gothic" pitchFamily="34" charset="0"/>
                <a:ea typeface="Calibri"/>
                <a:cs typeface="Times New Roman"/>
              </a:rPr>
              <a:t>тыс. руб.</a:t>
            </a:r>
            <a:endParaRPr lang="ru-RU" sz="1200" dirty="0">
              <a:solidFill>
                <a:schemeClr val="tx1">
                  <a:lumMod val="85000"/>
                  <a:lumOff val="15000"/>
                </a:schemeClr>
              </a:solidFill>
              <a:latin typeface="Century Gothic" pitchFamily="34" charset="0"/>
              <a:ea typeface="Calibri"/>
              <a:cs typeface="Times New Roman"/>
            </a:endParaRPr>
          </a:p>
        </p:txBody>
      </p:sp>
      <p:sp>
        <p:nvSpPr>
          <p:cNvPr id="9" name="Прямоугольник 8"/>
          <p:cNvSpPr/>
          <p:nvPr/>
        </p:nvSpPr>
        <p:spPr>
          <a:xfrm>
            <a:off x="861609" y="2199018"/>
            <a:ext cx="1388866" cy="668369"/>
          </a:xfrm>
          <a:prstGeom prst="rect">
            <a:avLst/>
          </a:prstGeom>
          <a:solidFill>
            <a:schemeClr val="bg1">
              <a:lumMod val="50000"/>
            </a:schemeClr>
          </a:solidFill>
        </p:spPr>
        <p:txBody>
          <a:bodyPr wrap="square" anchor="ctr">
            <a:noAutofit/>
          </a:bodyPr>
          <a:lstStyle/>
          <a:p>
            <a:pPr algn="ctr">
              <a:lnSpc>
                <a:spcPct val="80000"/>
              </a:lnSpc>
              <a:spcAft>
                <a:spcPts val="0"/>
              </a:spcAft>
            </a:pPr>
            <a:r>
              <a:rPr lang="ru-RU" sz="2800"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20,2</a:t>
            </a:r>
            <a:endParaRPr lang="en-US" sz="2800"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10" name="Прямоугольник 9"/>
          <p:cNvSpPr/>
          <p:nvPr/>
        </p:nvSpPr>
        <p:spPr>
          <a:xfrm>
            <a:off x="2267744" y="1700808"/>
            <a:ext cx="1754730" cy="1024864"/>
          </a:xfrm>
          <a:prstGeom prst="rect">
            <a:avLst/>
          </a:prstGeom>
          <a:gradFill flip="none" rotWithShape="1">
            <a:gsLst>
              <a:gs pos="49000">
                <a:srgbClr val="FA5729"/>
              </a:gs>
              <a:gs pos="10695">
                <a:srgbClr val="FE170B"/>
              </a:gs>
              <a:gs pos="0">
                <a:srgbClr val="FF0000"/>
              </a:gs>
              <a:gs pos="100000">
                <a:srgbClr val="FFC000"/>
              </a:gs>
              <a:gs pos="100000">
                <a:srgbClr val="FF0000">
                  <a:shade val="100000"/>
                  <a:satMod val="115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a:solidFill>
                  <a:schemeClr val="lt1"/>
                </a:solidFill>
                <a:effectLst>
                  <a:outerShdw blurRad="38100" dist="38100" dir="2700000" algn="tl">
                    <a:srgbClr val="000000">
                      <a:alpha val="43137"/>
                    </a:srgbClr>
                  </a:outerShdw>
                </a:effectLst>
                <a:latin typeface="Century Gothic" panose="020B0502020202020204" pitchFamily="34" charset="0"/>
              </a:rPr>
              <a:t>35,5</a:t>
            </a:r>
            <a:endParaRPr lang="en-US" sz="3600" dirty="0">
              <a:solidFill>
                <a:schemeClr val="lt1"/>
              </a:solidFill>
              <a:effectLst>
                <a:outerShdw blurRad="38100" dist="38100" dir="2700000" algn="tl">
                  <a:srgbClr val="000000">
                    <a:alpha val="43137"/>
                  </a:srgbClr>
                </a:outerShdw>
              </a:effectLst>
              <a:latin typeface="Century Gothic" panose="020B0502020202020204" pitchFamily="34" charset="0"/>
            </a:endParaRPr>
          </a:p>
        </p:txBody>
      </p:sp>
      <p:sp>
        <p:nvSpPr>
          <p:cNvPr id="11" name="TextBox 42">
            <a:extLst>
              <a:ext uri="{FF2B5EF4-FFF2-40B4-BE49-F238E27FC236}">
                <a16:creationId xmlns="" xmlns:a16="http://schemas.microsoft.com/office/drawing/2014/main" id="{AE1CD06B-6A8D-407A-BE14-6AEEBA9EEB96}"/>
              </a:ext>
            </a:extLst>
          </p:cNvPr>
          <p:cNvSpPr txBox="1">
            <a:spLocks noChangeArrowheads="1"/>
          </p:cNvSpPr>
          <p:nvPr/>
        </p:nvSpPr>
        <p:spPr bwMode="auto">
          <a:xfrm>
            <a:off x="1207228" y="2877520"/>
            <a:ext cx="69762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8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2011</a:t>
            </a:r>
            <a:endParaRPr lang="ru-RU" altLang="ru-RU"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12" name="TextBox 42">
            <a:extLst>
              <a:ext uri="{FF2B5EF4-FFF2-40B4-BE49-F238E27FC236}">
                <a16:creationId xmlns="" xmlns:a16="http://schemas.microsoft.com/office/drawing/2014/main" id="{AE1CD06B-6A8D-407A-BE14-6AEEBA9EEB96}"/>
              </a:ext>
            </a:extLst>
          </p:cNvPr>
          <p:cNvSpPr txBox="1">
            <a:spLocks noChangeArrowheads="1"/>
          </p:cNvSpPr>
          <p:nvPr/>
        </p:nvSpPr>
        <p:spPr bwMode="auto">
          <a:xfrm>
            <a:off x="2779026" y="2869467"/>
            <a:ext cx="69762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8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2018</a:t>
            </a:r>
            <a:endParaRPr lang="ru-RU" altLang="ru-RU"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13" name="Прямоугольник 12"/>
          <p:cNvSpPr/>
          <p:nvPr/>
        </p:nvSpPr>
        <p:spPr>
          <a:xfrm>
            <a:off x="2051720" y="4633456"/>
            <a:ext cx="2016224" cy="437043"/>
          </a:xfrm>
          <a:prstGeom prst="rect">
            <a:avLst/>
          </a:prstGeom>
          <a:noFill/>
        </p:spPr>
        <p:txBody>
          <a:bodyPr wrap="square" anchor="ctr">
            <a:spAutoFit/>
          </a:bodyPr>
          <a:lstStyle/>
          <a:p>
            <a:pPr algn="ctr">
              <a:lnSpc>
                <a:spcPct val="80000"/>
              </a:lnSpc>
              <a:spcAft>
                <a:spcPts val="0"/>
              </a:spcAft>
            </a:pPr>
            <a:r>
              <a:rPr lang="ru-RU" sz="2400" dirty="0" smtClean="0">
                <a:solidFill>
                  <a:srgbClr val="FF0000"/>
                </a:solidFill>
                <a:latin typeface="Century Gothic" pitchFamily="34" charset="0"/>
                <a:ea typeface="Calibri"/>
                <a:cs typeface="Times New Roman"/>
              </a:rPr>
              <a:t>+</a:t>
            </a:r>
            <a:r>
              <a:rPr lang="ru-RU" sz="2800" b="1" dirty="0" smtClean="0">
                <a:solidFill>
                  <a:srgbClr val="FF0000"/>
                </a:solidFill>
                <a:latin typeface="Century Gothic" pitchFamily="34" charset="0"/>
                <a:ea typeface="Calibri"/>
                <a:cs typeface="Times New Roman"/>
              </a:rPr>
              <a:t>3 </a:t>
            </a:r>
            <a:r>
              <a:rPr lang="ru-RU" sz="2800" dirty="0" smtClean="0">
                <a:solidFill>
                  <a:srgbClr val="FF0000"/>
                </a:solidFill>
                <a:latin typeface="Century Gothic" pitchFamily="34" charset="0"/>
                <a:ea typeface="Calibri"/>
                <a:cs typeface="Times New Roman"/>
              </a:rPr>
              <a:t>года</a:t>
            </a:r>
            <a:endParaRPr lang="ru-RU" sz="2800" dirty="0">
              <a:solidFill>
                <a:srgbClr val="FF0000"/>
              </a:solidFill>
              <a:latin typeface="Century Gothic" pitchFamily="34" charset="0"/>
              <a:ea typeface="Calibri"/>
              <a:cs typeface="Times New Roman"/>
            </a:endParaRPr>
          </a:p>
        </p:txBody>
      </p:sp>
      <p:sp>
        <p:nvSpPr>
          <p:cNvPr id="14" name="Прямоугольник 13"/>
          <p:cNvSpPr/>
          <p:nvPr/>
        </p:nvSpPr>
        <p:spPr>
          <a:xfrm>
            <a:off x="236213" y="3638764"/>
            <a:ext cx="4250062" cy="535531"/>
          </a:xfrm>
          <a:prstGeom prst="rect">
            <a:avLst/>
          </a:prstGeom>
        </p:spPr>
        <p:txBody>
          <a:bodyPr wrap="square">
            <a:spAutoFit/>
          </a:bodyPr>
          <a:lstStyle/>
          <a:p>
            <a:pPr algn="r">
              <a:lnSpc>
                <a:spcPct val="80000"/>
              </a:lnSpc>
            </a:pPr>
            <a:r>
              <a:rPr lang="ru-RU" dirty="0" smtClean="0">
                <a:latin typeface="Century Gothic" pitchFamily="34" charset="0"/>
                <a:ea typeface="Calibri"/>
                <a:cs typeface="Times New Roman"/>
              </a:rPr>
              <a:t>Средняя продолжительность</a:t>
            </a:r>
          </a:p>
          <a:p>
            <a:pPr algn="r">
              <a:lnSpc>
                <a:spcPct val="80000"/>
              </a:lnSpc>
            </a:pPr>
            <a:r>
              <a:rPr lang="ru-RU" dirty="0" smtClean="0">
                <a:latin typeface="Century Gothic" pitchFamily="34" charset="0"/>
                <a:ea typeface="Calibri"/>
                <a:cs typeface="Times New Roman"/>
              </a:rPr>
              <a:t>жизни, </a:t>
            </a:r>
            <a:r>
              <a:rPr lang="ru-RU" sz="1400" dirty="0" smtClean="0">
                <a:solidFill>
                  <a:schemeClr val="tx1">
                    <a:lumMod val="85000"/>
                    <a:lumOff val="15000"/>
                  </a:schemeClr>
                </a:solidFill>
                <a:latin typeface="Century Gothic" pitchFamily="34" charset="0"/>
                <a:ea typeface="Calibri"/>
                <a:cs typeface="Times New Roman"/>
              </a:rPr>
              <a:t>лет</a:t>
            </a:r>
            <a:endParaRPr lang="ru-RU" sz="1400" dirty="0">
              <a:solidFill>
                <a:schemeClr val="tx1">
                  <a:lumMod val="85000"/>
                  <a:lumOff val="15000"/>
                </a:schemeClr>
              </a:solidFill>
              <a:latin typeface="Century Gothic" pitchFamily="34" charset="0"/>
              <a:ea typeface="Calibri"/>
              <a:cs typeface="Times New Roman"/>
            </a:endParaRPr>
          </a:p>
        </p:txBody>
      </p:sp>
      <p:sp>
        <p:nvSpPr>
          <p:cNvPr id="15" name="Прямоугольник 14"/>
          <p:cNvSpPr/>
          <p:nvPr/>
        </p:nvSpPr>
        <p:spPr>
          <a:xfrm>
            <a:off x="805868" y="5260347"/>
            <a:ext cx="1404775" cy="704402"/>
          </a:xfrm>
          <a:prstGeom prst="rect">
            <a:avLst/>
          </a:prstGeom>
          <a:solidFill>
            <a:schemeClr val="bg1">
              <a:lumMod val="50000"/>
            </a:schemeClr>
          </a:solidFill>
        </p:spPr>
        <p:txBody>
          <a:bodyPr wrap="square" anchor="ctr">
            <a:noAutofit/>
          </a:bodyPr>
          <a:lstStyle/>
          <a:p>
            <a:pPr algn="ctr">
              <a:lnSpc>
                <a:spcPct val="80000"/>
              </a:lnSpc>
              <a:spcAft>
                <a:spcPts val="0"/>
              </a:spcAft>
            </a:pPr>
            <a:r>
              <a:rPr lang="ru-RU" sz="2800"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68,4</a:t>
            </a:r>
            <a:endParaRPr lang="en-US" sz="2800"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16" name="Прямоугольник 15"/>
          <p:cNvSpPr/>
          <p:nvPr/>
        </p:nvSpPr>
        <p:spPr>
          <a:xfrm>
            <a:off x="2211743" y="5103381"/>
            <a:ext cx="1737721" cy="861185"/>
          </a:xfrm>
          <a:prstGeom prst="rect">
            <a:avLst/>
          </a:prstGeom>
          <a:gradFill flip="none" rotWithShape="1">
            <a:gsLst>
              <a:gs pos="49000">
                <a:srgbClr val="FA5729"/>
              </a:gs>
              <a:gs pos="10695">
                <a:srgbClr val="FE170B"/>
              </a:gs>
              <a:gs pos="0">
                <a:srgbClr val="FF0000"/>
              </a:gs>
              <a:gs pos="100000">
                <a:srgbClr val="FFC000"/>
              </a:gs>
              <a:gs pos="100000">
                <a:srgbClr val="FF0000">
                  <a:shade val="100000"/>
                  <a:satMod val="115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a:solidFill>
                  <a:schemeClr val="lt1"/>
                </a:solidFill>
                <a:effectLst>
                  <a:outerShdw blurRad="38100" dist="38100" dir="2700000" algn="tl">
                    <a:srgbClr val="000000">
                      <a:alpha val="43137"/>
                    </a:srgbClr>
                  </a:outerShdw>
                </a:effectLst>
                <a:latin typeface="Century Gothic" panose="020B0502020202020204" pitchFamily="34" charset="0"/>
              </a:rPr>
              <a:t>71,4</a:t>
            </a:r>
            <a:endParaRPr lang="en-US" sz="3600" dirty="0">
              <a:solidFill>
                <a:schemeClr val="lt1"/>
              </a:solidFill>
              <a:effectLst>
                <a:outerShdw blurRad="38100" dist="38100" dir="2700000" algn="tl">
                  <a:srgbClr val="000000">
                    <a:alpha val="43137"/>
                  </a:srgbClr>
                </a:outerShdw>
              </a:effectLst>
              <a:latin typeface="Century Gothic" panose="020B0502020202020204" pitchFamily="34" charset="0"/>
            </a:endParaRPr>
          </a:p>
        </p:txBody>
      </p:sp>
      <p:sp>
        <p:nvSpPr>
          <p:cNvPr id="17" name="TextBox 42">
            <a:extLst>
              <a:ext uri="{FF2B5EF4-FFF2-40B4-BE49-F238E27FC236}">
                <a16:creationId xmlns="" xmlns:a16="http://schemas.microsoft.com/office/drawing/2014/main" id="{AE1CD06B-6A8D-407A-BE14-6AEEBA9EEB96}"/>
              </a:ext>
            </a:extLst>
          </p:cNvPr>
          <p:cNvSpPr txBox="1">
            <a:spLocks noChangeArrowheads="1"/>
          </p:cNvSpPr>
          <p:nvPr/>
        </p:nvSpPr>
        <p:spPr bwMode="auto">
          <a:xfrm>
            <a:off x="1159441" y="5949280"/>
            <a:ext cx="69762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8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2011</a:t>
            </a:r>
            <a:endParaRPr lang="ru-RU" altLang="ru-RU"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18" name="TextBox 42">
            <a:extLst>
              <a:ext uri="{FF2B5EF4-FFF2-40B4-BE49-F238E27FC236}">
                <a16:creationId xmlns="" xmlns:a16="http://schemas.microsoft.com/office/drawing/2014/main" id="{AE1CD06B-6A8D-407A-BE14-6AEEBA9EEB96}"/>
              </a:ext>
            </a:extLst>
          </p:cNvPr>
          <p:cNvSpPr txBox="1">
            <a:spLocks noChangeArrowheads="1"/>
          </p:cNvSpPr>
          <p:nvPr/>
        </p:nvSpPr>
        <p:spPr bwMode="auto">
          <a:xfrm>
            <a:off x="2807880" y="5964566"/>
            <a:ext cx="69762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8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2018</a:t>
            </a:r>
            <a:endParaRPr lang="ru-RU" altLang="ru-RU"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19" name="Прямоугольник 18"/>
          <p:cNvSpPr/>
          <p:nvPr/>
        </p:nvSpPr>
        <p:spPr>
          <a:xfrm>
            <a:off x="6228184" y="1124744"/>
            <a:ext cx="2088232" cy="523220"/>
          </a:xfrm>
          <a:prstGeom prst="rect">
            <a:avLst/>
          </a:prstGeom>
          <a:noFill/>
        </p:spPr>
        <p:txBody>
          <a:bodyPr wrap="square" anchor="ctr">
            <a:spAutoFit/>
          </a:bodyPr>
          <a:lstStyle/>
          <a:p>
            <a:pPr algn="ctr">
              <a:spcAft>
                <a:spcPts val="0"/>
              </a:spcAft>
            </a:pPr>
            <a:r>
              <a:rPr lang="ru-RU" sz="2800" b="1" dirty="0" smtClean="0">
                <a:solidFill>
                  <a:srgbClr val="FF0000"/>
                </a:solidFill>
                <a:latin typeface="Century Gothic" pitchFamily="34" charset="0"/>
                <a:ea typeface="Calibri"/>
                <a:cs typeface="Times New Roman"/>
              </a:rPr>
              <a:t>+93,7%</a:t>
            </a:r>
            <a:endParaRPr lang="ru-RU" sz="2800" b="1" dirty="0">
              <a:solidFill>
                <a:srgbClr val="FF0000"/>
              </a:solidFill>
              <a:latin typeface="Century Gothic" pitchFamily="34" charset="0"/>
              <a:ea typeface="Calibri"/>
              <a:cs typeface="Times New Roman"/>
            </a:endParaRPr>
          </a:p>
        </p:txBody>
      </p:sp>
      <p:sp>
        <p:nvSpPr>
          <p:cNvPr id="20" name="Прямоугольник 19"/>
          <p:cNvSpPr/>
          <p:nvPr/>
        </p:nvSpPr>
        <p:spPr>
          <a:xfrm>
            <a:off x="4584411" y="675078"/>
            <a:ext cx="4310639" cy="535531"/>
          </a:xfrm>
          <a:prstGeom prst="rect">
            <a:avLst/>
          </a:prstGeom>
        </p:spPr>
        <p:txBody>
          <a:bodyPr wrap="square">
            <a:spAutoFit/>
          </a:bodyPr>
          <a:lstStyle/>
          <a:p>
            <a:pPr algn="r">
              <a:lnSpc>
                <a:spcPct val="80000"/>
              </a:lnSpc>
            </a:pPr>
            <a:r>
              <a:rPr lang="ru-RU" dirty="0" smtClean="0">
                <a:latin typeface="Century Gothic" pitchFamily="34" charset="0"/>
                <a:ea typeface="Calibri"/>
                <a:cs typeface="Times New Roman"/>
              </a:rPr>
              <a:t>Число многодетных семей,</a:t>
            </a:r>
          </a:p>
          <a:p>
            <a:pPr algn="r">
              <a:lnSpc>
                <a:spcPct val="80000"/>
              </a:lnSpc>
            </a:pPr>
            <a:r>
              <a:rPr lang="ru-RU" dirty="0" smtClean="0">
                <a:latin typeface="Century Gothic" pitchFamily="34" charset="0"/>
                <a:ea typeface="Calibri"/>
                <a:cs typeface="Times New Roman"/>
              </a:rPr>
              <a:t> </a:t>
            </a:r>
            <a:r>
              <a:rPr lang="ru-RU" sz="1400" dirty="0" smtClean="0">
                <a:solidFill>
                  <a:schemeClr val="tx1">
                    <a:lumMod val="85000"/>
                    <a:lumOff val="15000"/>
                  </a:schemeClr>
                </a:solidFill>
                <a:latin typeface="Century Gothic" pitchFamily="34" charset="0"/>
                <a:ea typeface="Calibri"/>
                <a:cs typeface="Times New Roman"/>
              </a:rPr>
              <a:t>ед.</a:t>
            </a:r>
            <a:endParaRPr lang="ru-RU" sz="1400" dirty="0">
              <a:solidFill>
                <a:schemeClr val="tx1">
                  <a:lumMod val="85000"/>
                  <a:lumOff val="15000"/>
                </a:schemeClr>
              </a:solidFill>
              <a:latin typeface="Century Gothic" pitchFamily="34" charset="0"/>
              <a:ea typeface="Calibri"/>
              <a:cs typeface="Times New Roman"/>
            </a:endParaRPr>
          </a:p>
        </p:txBody>
      </p:sp>
      <p:sp>
        <p:nvSpPr>
          <p:cNvPr id="21" name="Прямоугольник 20"/>
          <p:cNvSpPr/>
          <p:nvPr/>
        </p:nvSpPr>
        <p:spPr>
          <a:xfrm>
            <a:off x="4941576" y="2060848"/>
            <a:ext cx="1410648" cy="886123"/>
          </a:xfrm>
          <a:prstGeom prst="rect">
            <a:avLst/>
          </a:prstGeom>
          <a:solidFill>
            <a:schemeClr val="bg1">
              <a:lumMod val="50000"/>
            </a:schemeClr>
          </a:solidFill>
        </p:spPr>
        <p:txBody>
          <a:bodyPr wrap="square" anchor="ctr">
            <a:noAutofit/>
          </a:bodyPr>
          <a:lstStyle/>
          <a:p>
            <a:pPr algn="ctr">
              <a:lnSpc>
                <a:spcPct val="80000"/>
              </a:lnSpc>
              <a:spcAft>
                <a:spcPts val="0"/>
              </a:spcAft>
            </a:pPr>
            <a:r>
              <a:rPr lang="ru-RU" sz="2800"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8087</a:t>
            </a:r>
            <a:endParaRPr lang="en-US" sz="2800"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22" name="Прямоугольник 21"/>
          <p:cNvSpPr/>
          <p:nvPr/>
        </p:nvSpPr>
        <p:spPr>
          <a:xfrm>
            <a:off x="6353324" y="1635270"/>
            <a:ext cx="1848542" cy="1311004"/>
          </a:xfrm>
          <a:prstGeom prst="rect">
            <a:avLst/>
          </a:prstGeom>
          <a:gradFill flip="none" rotWithShape="1">
            <a:gsLst>
              <a:gs pos="49000">
                <a:srgbClr val="FA5729"/>
              </a:gs>
              <a:gs pos="10695">
                <a:srgbClr val="FE170B"/>
              </a:gs>
              <a:gs pos="0">
                <a:srgbClr val="FF0000"/>
              </a:gs>
              <a:gs pos="100000">
                <a:srgbClr val="FFC000"/>
              </a:gs>
              <a:gs pos="100000">
                <a:srgbClr val="FF0000">
                  <a:shade val="100000"/>
                  <a:satMod val="115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a:solidFill>
                  <a:schemeClr val="lt1"/>
                </a:solidFill>
                <a:effectLst>
                  <a:outerShdw blurRad="38100" dist="38100" dir="2700000" algn="tl">
                    <a:srgbClr val="000000">
                      <a:alpha val="43137"/>
                    </a:srgbClr>
                  </a:outerShdw>
                </a:effectLst>
                <a:latin typeface="Century Gothic" panose="020B0502020202020204" pitchFamily="34" charset="0"/>
              </a:rPr>
              <a:t>15 665</a:t>
            </a:r>
            <a:endParaRPr lang="en-US" sz="3600" dirty="0">
              <a:solidFill>
                <a:schemeClr val="lt1"/>
              </a:solidFill>
              <a:effectLst>
                <a:outerShdw blurRad="38100" dist="38100" dir="2700000" algn="tl">
                  <a:srgbClr val="000000">
                    <a:alpha val="43137"/>
                  </a:srgbClr>
                </a:outerShdw>
              </a:effectLst>
              <a:latin typeface="Century Gothic" panose="020B0502020202020204" pitchFamily="34" charset="0"/>
            </a:endParaRPr>
          </a:p>
        </p:txBody>
      </p:sp>
      <p:sp>
        <p:nvSpPr>
          <p:cNvPr id="23" name="TextBox 42">
            <a:extLst>
              <a:ext uri="{FF2B5EF4-FFF2-40B4-BE49-F238E27FC236}">
                <a16:creationId xmlns="" xmlns:a16="http://schemas.microsoft.com/office/drawing/2014/main" id="{AE1CD06B-6A8D-407A-BE14-6AEEBA9EEB96}"/>
              </a:ext>
            </a:extLst>
          </p:cNvPr>
          <p:cNvSpPr txBox="1">
            <a:spLocks noChangeArrowheads="1"/>
          </p:cNvSpPr>
          <p:nvPr/>
        </p:nvSpPr>
        <p:spPr bwMode="auto">
          <a:xfrm>
            <a:off x="5298086" y="2946275"/>
            <a:ext cx="69762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8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2011</a:t>
            </a:r>
            <a:endParaRPr lang="ru-RU" altLang="ru-RU"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24" name="TextBox 42">
            <a:extLst>
              <a:ext uri="{FF2B5EF4-FFF2-40B4-BE49-F238E27FC236}">
                <a16:creationId xmlns="" xmlns:a16="http://schemas.microsoft.com/office/drawing/2014/main" id="{AE1CD06B-6A8D-407A-BE14-6AEEBA9EEB96}"/>
              </a:ext>
            </a:extLst>
          </p:cNvPr>
          <p:cNvSpPr txBox="1">
            <a:spLocks noChangeArrowheads="1"/>
          </p:cNvSpPr>
          <p:nvPr/>
        </p:nvSpPr>
        <p:spPr bwMode="auto">
          <a:xfrm>
            <a:off x="6959051" y="2965237"/>
            <a:ext cx="69762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8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2018</a:t>
            </a:r>
            <a:endParaRPr lang="ru-RU" altLang="ru-RU"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25" name="Прямоугольник 24"/>
          <p:cNvSpPr/>
          <p:nvPr/>
        </p:nvSpPr>
        <p:spPr>
          <a:xfrm>
            <a:off x="4788024" y="3638764"/>
            <a:ext cx="4022607" cy="535531"/>
          </a:xfrm>
          <a:prstGeom prst="rect">
            <a:avLst/>
          </a:prstGeom>
        </p:spPr>
        <p:txBody>
          <a:bodyPr wrap="square">
            <a:spAutoFit/>
          </a:bodyPr>
          <a:lstStyle/>
          <a:p>
            <a:pPr algn="r">
              <a:lnSpc>
                <a:spcPct val="80000"/>
              </a:lnSpc>
              <a:spcAft>
                <a:spcPts val="0"/>
              </a:spcAft>
            </a:pPr>
            <a:r>
              <a:rPr lang="ru-RU" dirty="0">
                <a:latin typeface="Century Gothic" pitchFamily="34" charset="0"/>
                <a:ea typeface="Calibri"/>
                <a:cs typeface="Times New Roman"/>
              </a:rPr>
              <a:t>Доля </a:t>
            </a:r>
            <a:r>
              <a:rPr lang="ru-RU" dirty="0" smtClean="0">
                <a:latin typeface="Century Gothic" pitchFamily="34" charset="0"/>
                <a:ea typeface="Calibri"/>
                <a:cs typeface="Times New Roman"/>
              </a:rPr>
              <a:t>занимающихся </a:t>
            </a:r>
            <a:r>
              <a:rPr lang="ru-RU" dirty="0">
                <a:latin typeface="Century Gothic" pitchFamily="34" charset="0"/>
                <a:ea typeface="Calibri"/>
                <a:cs typeface="Times New Roman"/>
              </a:rPr>
              <a:t>физ. </a:t>
            </a:r>
          </a:p>
          <a:p>
            <a:pPr algn="r">
              <a:lnSpc>
                <a:spcPct val="80000"/>
              </a:lnSpc>
              <a:spcAft>
                <a:spcPts val="0"/>
              </a:spcAft>
            </a:pPr>
            <a:r>
              <a:rPr lang="ru-RU" dirty="0">
                <a:latin typeface="Century Gothic" pitchFamily="34" charset="0"/>
                <a:ea typeface="Calibri"/>
                <a:cs typeface="Times New Roman"/>
              </a:rPr>
              <a:t>культурой и спортом, </a:t>
            </a:r>
            <a:r>
              <a:rPr lang="ru-RU" sz="1400" dirty="0">
                <a:solidFill>
                  <a:schemeClr val="tx1">
                    <a:lumMod val="50000"/>
                    <a:lumOff val="50000"/>
                  </a:schemeClr>
                </a:solidFill>
                <a:latin typeface="Century Gothic" pitchFamily="34" charset="0"/>
                <a:ea typeface="Calibri"/>
                <a:cs typeface="Times New Roman"/>
              </a:rPr>
              <a:t>%</a:t>
            </a:r>
          </a:p>
        </p:txBody>
      </p:sp>
      <p:sp>
        <p:nvSpPr>
          <p:cNvPr id="26" name="Прямоугольник 25"/>
          <p:cNvSpPr/>
          <p:nvPr/>
        </p:nvSpPr>
        <p:spPr>
          <a:xfrm>
            <a:off x="4941576" y="5333103"/>
            <a:ext cx="1512696" cy="631646"/>
          </a:xfrm>
          <a:prstGeom prst="rect">
            <a:avLst/>
          </a:prstGeom>
          <a:solidFill>
            <a:schemeClr val="bg1">
              <a:lumMod val="50000"/>
            </a:schemeClr>
          </a:solidFill>
        </p:spPr>
        <p:txBody>
          <a:bodyPr wrap="square" anchor="ctr">
            <a:noAutofit/>
          </a:bodyPr>
          <a:lstStyle/>
          <a:p>
            <a:pPr algn="ctr">
              <a:lnSpc>
                <a:spcPct val="80000"/>
              </a:lnSpc>
              <a:spcAft>
                <a:spcPts val="0"/>
              </a:spcAft>
            </a:pPr>
            <a:r>
              <a:rPr lang="ru-RU" sz="2800"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16,9%</a:t>
            </a:r>
            <a:endParaRPr lang="en-US" sz="2800"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27" name="Прямоугольник 26"/>
          <p:cNvSpPr/>
          <p:nvPr/>
        </p:nvSpPr>
        <p:spPr>
          <a:xfrm>
            <a:off x="6454272" y="4851977"/>
            <a:ext cx="1747594" cy="1112589"/>
          </a:xfrm>
          <a:prstGeom prst="rect">
            <a:avLst/>
          </a:prstGeom>
          <a:gradFill flip="none" rotWithShape="1">
            <a:gsLst>
              <a:gs pos="49000">
                <a:srgbClr val="FA5729"/>
              </a:gs>
              <a:gs pos="10695">
                <a:srgbClr val="FE170B"/>
              </a:gs>
              <a:gs pos="0">
                <a:srgbClr val="FF0000"/>
              </a:gs>
              <a:gs pos="100000">
                <a:srgbClr val="FFC000"/>
              </a:gs>
              <a:gs pos="100000">
                <a:srgbClr val="FF0000">
                  <a:shade val="100000"/>
                  <a:satMod val="115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a:solidFill>
                  <a:schemeClr val="lt1"/>
                </a:solidFill>
                <a:effectLst>
                  <a:outerShdw blurRad="38100" dist="38100" dir="2700000" algn="tl">
                    <a:srgbClr val="000000">
                      <a:alpha val="43137"/>
                    </a:srgbClr>
                  </a:outerShdw>
                </a:effectLst>
                <a:latin typeface="Century Gothic" panose="020B0502020202020204" pitchFamily="34" charset="0"/>
              </a:rPr>
              <a:t>33,5%</a:t>
            </a:r>
            <a:endParaRPr lang="en-US" sz="3600" dirty="0">
              <a:solidFill>
                <a:schemeClr val="lt1"/>
              </a:solidFill>
              <a:effectLst>
                <a:outerShdw blurRad="38100" dist="38100" dir="2700000" algn="tl">
                  <a:srgbClr val="000000">
                    <a:alpha val="43137"/>
                  </a:srgbClr>
                </a:outerShdw>
              </a:effectLst>
              <a:latin typeface="Century Gothic" panose="020B0502020202020204" pitchFamily="34" charset="0"/>
            </a:endParaRPr>
          </a:p>
        </p:txBody>
      </p:sp>
      <p:sp>
        <p:nvSpPr>
          <p:cNvPr id="28" name="TextBox 42">
            <a:extLst>
              <a:ext uri="{FF2B5EF4-FFF2-40B4-BE49-F238E27FC236}">
                <a16:creationId xmlns="" xmlns:a16="http://schemas.microsoft.com/office/drawing/2014/main" id="{AE1CD06B-6A8D-407A-BE14-6AEEBA9EEB96}"/>
              </a:ext>
            </a:extLst>
          </p:cNvPr>
          <p:cNvSpPr txBox="1">
            <a:spLocks noChangeArrowheads="1"/>
          </p:cNvSpPr>
          <p:nvPr/>
        </p:nvSpPr>
        <p:spPr bwMode="auto">
          <a:xfrm>
            <a:off x="5458991" y="5979730"/>
            <a:ext cx="69762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8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2011</a:t>
            </a:r>
            <a:endParaRPr lang="ru-RU" altLang="ru-RU"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29" name="TextBox 42">
            <a:extLst>
              <a:ext uri="{FF2B5EF4-FFF2-40B4-BE49-F238E27FC236}">
                <a16:creationId xmlns="" xmlns:a16="http://schemas.microsoft.com/office/drawing/2014/main" id="{AE1CD06B-6A8D-407A-BE14-6AEEBA9EEB96}"/>
              </a:ext>
            </a:extLst>
          </p:cNvPr>
          <p:cNvSpPr txBox="1">
            <a:spLocks noChangeArrowheads="1"/>
          </p:cNvSpPr>
          <p:nvPr/>
        </p:nvSpPr>
        <p:spPr bwMode="auto">
          <a:xfrm>
            <a:off x="7107430" y="5932300"/>
            <a:ext cx="69762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8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2018</a:t>
            </a:r>
            <a:endParaRPr lang="ru-RU" altLang="ru-RU"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30" name="Прямоугольник 29"/>
          <p:cNvSpPr/>
          <p:nvPr/>
        </p:nvSpPr>
        <p:spPr>
          <a:xfrm>
            <a:off x="6156618" y="4390312"/>
            <a:ext cx="2159798" cy="535531"/>
          </a:xfrm>
          <a:prstGeom prst="rect">
            <a:avLst/>
          </a:prstGeom>
          <a:noFill/>
        </p:spPr>
        <p:txBody>
          <a:bodyPr wrap="square" anchor="ctr">
            <a:spAutoFit/>
          </a:bodyPr>
          <a:lstStyle/>
          <a:p>
            <a:pPr algn="ctr">
              <a:lnSpc>
                <a:spcPct val="80000"/>
              </a:lnSpc>
              <a:spcAft>
                <a:spcPts val="0"/>
              </a:spcAft>
            </a:pPr>
            <a:r>
              <a:rPr lang="ru-RU" sz="3600" dirty="0" smtClean="0">
                <a:solidFill>
                  <a:srgbClr val="FF0000"/>
                </a:solidFill>
                <a:latin typeface="Century Gothic" pitchFamily="34" charset="0"/>
                <a:ea typeface="Calibri"/>
                <a:cs typeface="Times New Roman"/>
                <a:sym typeface="Wingdings"/>
              </a:rPr>
              <a:t></a:t>
            </a:r>
            <a:r>
              <a:rPr lang="ru-RU" sz="2800" b="1" dirty="0" smtClean="0">
                <a:solidFill>
                  <a:srgbClr val="FF0000"/>
                </a:solidFill>
                <a:latin typeface="Century Gothic" pitchFamily="34" charset="0"/>
                <a:ea typeface="Calibri"/>
                <a:cs typeface="Times New Roman"/>
              </a:rPr>
              <a:t> в 2 раза</a:t>
            </a:r>
            <a:endParaRPr lang="ru-RU" sz="2800" b="1" dirty="0">
              <a:solidFill>
                <a:srgbClr val="FF0000"/>
              </a:solidFill>
              <a:latin typeface="Century Gothic" pitchFamily="34" charset="0"/>
              <a:ea typeface="Calibri"/>
              <a:cs typeface="Times New Roman"/>
            </a:endParaRPr>
          </a:p>
        </p:txBody>
      </p:sp>
      <p:pic>
        <p:nvPicPr>
          <p:cNvPr id="2" name="Рисунок 1"/>
          <p:cNvPicPr>
            <a:picLocks noChangeAspect="1"/>
          </p:cNvPicPr>
          <p:nvPr/>
        </p:nvPicPr>
        <p:blipFill rotWithShape="1">
          <a:blip r:embed="rId3" cstate="print">
            <a:duotone>
              <a:schemeClr val="accent2">
                <a:shade val="45000"/>
                <a:satMod val="135000"/>
              </a:schemeClr>
              <a:prstClr val="white"/>
            </a:duotone>
            <a:extLst>
              <a:ext uri="{BEBA8EAE-BF5A-486C-A8C5-ECC9F3942E4B}">
                <a14:imgProps xmlns:a14="http://schemas.microsoft.com/office/drawing/2010/main" xmlns="">
                  <a14:imgLayer r:embed="rId4">
                    <a14:imgEffect>
                      <a14:backgroundRemoval t="0" b="86508" l="11950" r="86792"/>
                    </a14:imgEffect>
                    <a14:imgEffect>
                      <a14:brightnessContrast bright="-40000" contrast="20000"/>
                    </a14:imgEffect>
                  </a14:imgLayer>
                </a14:imgProps>
              </a:ext>
              <a:ext uri="{28A0092B-C50C-407E-A947-70E740481C1C}">
                <a14:useLocalDpi xmlns:a14="http://schemas.microsoft.com/office/drawing/2010/main" xmlns="" val="0"/>
              </a:ext>
            </a:extLst>
          </a:blip>
          <a:srcRect l="13401" r="13671" b="16782"/>
          <a:stretch/>
        </p:blipFill>
        <p:spPr>
          <a:xfrm>
            <a:off x="4589165" y="3649509"/>
            <a:ext cx="552450" cy="499571"/>
          </a:xfrm>
          <a:prstGeom prst="rect">
            <a:avLst/>
          </a:prstGeom>
        </p:spPr>
      </p:pic>
      <p:pic>
        <p:nvPicPr>
          <p:cNvPr id="32" name="Рисунок 31"/>
          <p:cNvPicPr>
            <a:picLocks noChangeAspect="1"/>
          </p:cNvPicPr>
          <p:nvPr/>
        </p:nvPicPr>
        <p:blipFill>
          <a:blip r:embed="rId5" cstate="print">
            <a:duotone>
              <a:schemeClr val="accent2">
                <a:shade val="45000"/>
                <a:satMod val="135000"/>
              </a:schemeClr>
              <a:prstClr val="white"/>
            </a:duotone>
            <a:extLst>
              <a:ext uri="{BEBA8EAE-BF5A-486C-A8C5-ECC9F3942E4B}">
                <a14:imgProps xmlns:a14="http://schemas.microsoft.com/office/drawing/2010/main" xmlns="">
                  <a14:imgLayer r:embed="rId6">
                    <a14:imgEffect>
                      <a14:brightnessContrast bright="-40000" contrast="20000"/>
                    </a14:imgEffect>
                  </a14:imgLayer>
                </a14:imgProps>
              </a:ext>
              <a:ext uri="{28A0092B-C50C-407E-A947-70E740481C1C}">
                <a14:useLocalDpi xmlns:a14="http://schemas.microsoft.com/office/drawing/2010/main" xmlns="" val="0"/>
              </a:ext>
            </a:extLst>
          </a:blip>
          <a:stretch>
            <a:fillRect/>
          </a:stretch>
        </p:blipFill>
        <p:spPr>
          <a:xfrm>
            <a:off x="4589165" y="667387"/>
            <a:ext cx="654056" cy="619017"/>
          </a:xfrm>
          <a:prstGeom prst="rect">
            <a:avLst/>
          </a:prstGeom>
        </p:spPr>
      </p:pic>
      <p:pic>
        <p:nvPicPr>
          <p:cNvPr id="33" name="Рисунок 32"/>
          <p:cNvPicPr>
            <a:picLocks noChangeAspect="1"/>
          </p:cNvPicPr>
          <p:nvPr/>
        </p:nvPicPr>
        <p:blipFill>
          <a:blip r:embed="rId7" cstate="print">
            <a:duotone>
              <a:schemeClr val="accent2">
                <a:shade val="45000"/>
                <a:satMod val="135000"/>
              </a:schemeClr>
              <a:prstClr val="white"/>
            </a:duotone>
            <a:extLst>
              <a:ext uri="{BEBA8EAE-BF5A-486C-A8C5-ECC9F3942E4B}">
                <a14:imgProps xmlns:a14="http://schemas.microsoft.com/office/drawing/2010/main" xmlns="">
                  <a14:imgLayer r:embed="rId8">
                    <a14:imgEffect>
                      <a14:brightnessContrast bright="-40000" contrast="20000"/>
                    </a14:imgEffect>
                  </a14:imgLayer>
                </a14:imgProps>
              </a:ext>
              <a:ext uri="{28A0092B-C50C-407E-A947-70E740481C1C}">
                <a14:useLocalDpi xmlns:a14="http://schemas.microsoft.com/office/drawing/2010/main" xmlns="" val="0"/>
              </a:ext>
            </a:extLst>
          </a:blip>
          <a:stretch>
            <a:fillRect/>
          </a:stretch>
        </p:blipFill>
        <p:spPr>
          <a:xfrm>
            <a:off x="178568" y="3574180"/>
            <a:ext cx="643888" cy="574900"/>
          </a:xfrm>
          <a:prstGeom prst="rect">
            <a:avLst/>
          </a:prstGeom>
        </p:spPr>
      </p:pic>
      <p:pic>
        <p:nvPicPr>
          <p:cNvPr id="34" name="Рисунок 33"/>
          <p:cNvPicPr>
            <a:picLocks noChangeAspect="1"/>
          </p:cNvPicPr>
          <p:nvPr/>
        </p:nvPicPr>
        <p:blipFill>
          <a:blip r:embed="rId9" cstate="print">
            <a:duotone>
              <a:schemeClr val="accent2">
                <a:shade val="45000"/>
                <a:satMod val="135000"/>
              </a:schemeClr>
              <a:prstClr val="white"/>
            </a:duotone>
            <a:extLst>
              <a:ext uri="{BEBA8EAE-BF5A-486C-A8C5-ECC9F3942E4B}">
                <a14:imgProps xmlns:a14="http://schemas.microsoft.com/office/drawing/2010/main" xmlns="">
                  <a14:imgLayer r:embed="rId10">
                    <a14:imgEffect>
                      <a14:brightnessContrast bright="-40000" contrast="20000"/>
                    </a14:imgEffect>
                  </a14:imgLayer>
                </a14:imgProps>
              </a:ext>
              <a:ext uri="{28A0092B-C50C-407E-A947-70E740481C1C}">
                <a14:useLocalDpi xmlns:a14="http://schemas.microsoft.com/office/drawing/2010/main" xmlns="" val="0"/>
              </a:ext>
            </a:extLst>
          </a:blip>
          <a:stretch>
            <a:fillRect/>
          </a:stretch>
        </p:blipFill>
        <p:spPr>
          <a:xfrm>
            <a:off x="238198" y="641872"/>
            <a:ext cx="646793" cy="646793"/>
          </a:xfrm>
          <a:prstGeom prst="rect">
            <a:avLst/>
          </a:prstGeom>
        </p:spPr>
      </p:pic>
    </p:spTree>
    <p:extLst>
      <p:ext uri="{BB962C8B-B14F-4D97-AF65-F5344CB8AC3E}">
        <p14:creationId xmlns:p14="http://schemas.microsoft.com/office/powerpoint/2010/main" xmlns="" val="21265264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 xmlns:a16="http://schemas.microsoft.com/office/drawing/2014/main" id="{BCB686DF-C207-4E07-B328-B7C2923CD445}"/>
              </a:ext>
            </a:extLst>
          </p:cNvPr>
          <p:cNvSpPr>
            <a:spLocks noChangeArrowheads="1"/>
          </p:cNvSpPr>
          <p:nvPr/>
        </p:nvSpPr>
        <p:spPr bwMode="auto">
          <a:xfrm>
            <a:off x="34330" y="44624"/>
            <a:ext cx="9109670" cy="433674"/>
          </a:xfrm>
          <a:prstGeom prst="rect">
            <a:avLst/>
          </a:prstGeom>
          <a:noFill/>
          <a:ln w="3175">
            <a:noFill/>
            <a:miter lim="800000"/>
            <a:headEnd/>
            <a:tailEnd/>
          </a:ln>
          <a:effectLst/>
        </p:spPr>
        <p:txBody>
          <a:bodyPr wrap="square" lIns="124683" tIns="62340" rIns="124683" bIns="62340" anchor="ctr">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
              <a:defRPr/>
            </a:pPr>
            <a:r>
              <a:rPr lang="ru-RU" sz="2000" b="1" dirty="0" smtClean="0">
                <a:latin typeface="Century Gothic" pitchFamily="34" charset="0"/>
                <a:cs typeface="Times New Roman" pitchFamily="18" charset="0"/>
              </a:rPr>
              <a:t>БЮДЖЕТНЫЕ </a:t>
            </a:r>
            <a:r>
              <a:rPr lang="ru-RU" sz="2000" b="1" dirty="0">
                <a:latin typeface="Century Gothic" pitchFamily="34" charset="0"/>
                <a:cs typeface="Times New Roman" pitchFamily="18" charset="0"/>
              </a:rPr>
              <a:t>ПОКАЗАТЕЛИ ВОЛОГОДСКОЙ </a:t>
            </a:r>
            <a:r>
              <a:rPr lang="ru-RU" sz="2000" b="1" dirty="0" smtClean="0">
                <a:latin typeface="Century Gothic" pitchFamily="34" charset="0"/>
                <a:cs typeface="Times New Roman" pitchFamily="18" charset="0"/>
              </a:rPr>
              <a:t>ОБЛАСТИ</a:t>
            </a:r>
            <a:endParaRPr lang="ru-RU" sz="2000" b="1" dirty="0">
              <a:latin typeface="Century Gothic" pitchFamily="34" charset="0"/>
              <a:cs typeface="Times New Roman" pitchFamily="18" charset="0"/>
            </a:endParaRPr>
          </a:p>
        </p:txBody>
      </p:sp>
      <p:sp>
        <p:nvSpPr>
          <p:cNvPr id="5" name="Номер слайда 4"/>
          <p:cNvSpPr>
            <a:spLocks noGrp="1"/>
          </p:cNvSpPr>
          <p:nvPr>
            <p:ph type="sldNum" sz="quarter" idx="12"/>
          </p:nvPr>
        </p:nvSpPr>
        <p:spPr>
          <a:xfrm>
            <a:off x="0" y="6547436"/>
            <a:ext cx="467544" cy="310564"/>
          </a:xfrm>
          <a:noFill/>
          <a:ln w="3175">
            <a:noFill/>
            <a:miter lim="800000"/>
            <a:headEnd/>
            <a:tailEnd/>
          </a:ln>
          <a:effectLst/>
        </p:spPr>
        <p:txBody>
          <a:bodyPr wrap="square" lIns="124683" tIns="62340" rIns="124683" bIns="62340" anchor="ctr">
            <a:spAutoFit/>
          </a:bodyPr>
          <a:lstStyle/>
          <a:p>
            <a:pPr algn="l">
              <a:spcBef>
                <a:spcPct val="0"/>
              </a:spcBef>
            </a:pPr>
            <a:fld id="{B19B0651-EE4F-4900-A07F-96A6BFA9D0F0}" type="slidenum">
              <a:rPr lang="ru-RU" smtClean="0">
                <a:solidFill>
                  <a:schemeClr val="bg1">
                    <a:lumMod val="65000"/>
                  </a:schemeClr>
                </a:solidFill>
                <a:latin typeface="Century Gothic" panose="020B0502020202020204" pitchFamily="34" charset="0"/>
              </a:rPr>
              <a:pPr algn="l">
                <a:spcBef>
                  <a:spcPct val="0"/>
                </a:spcBef>
              </a:pPr>
              <a:t>4</a:t>
            </a:fld>
            <a:endParaRPr lang="ru-RU" dirty="0">
              <a:solidFill>
                <a:schemeClr val="bg1">
                  <a:lumMod val="65000"/>
                </a:schemeClr>
              </a:solidFill>
              <a:latin typeface="Century Gothic" panose="020B0502020202020204" pitchFamily="34" charset="0"/>
            </a:endParaRPr>
          </a:p>
        </p:txBody>
      </p:sp>
      <p:sp>
        <p:nvSpPr>
          <p:cNvPr id="9" name="Rectangle 144">
            <a:extLst>
              <a:ext uri="{FF2B5EF4-FFF2-40B4-BE49-F238E27FC236}"/>
            </a:extLst>
          </p:cNvPr>
          <p:cNvSpPr>
            <a:spLocks noChangeArrowheads="1"/>
          </p:cNvSpPr>
          <p:nvPr/>
        </p:nvSpPr>
        <p:spPr bwMode="auto">
          <a:xfrm>
            <a:off x="6605826" y="1822795"/>
            <a:ext cx="1657151" cy="867928"/>
          </a:xfrm>
          <a:prstGeom prst="rect">
            <a:avLst/>
          </a:prstGeom>
          <a:noFill/>
          <a:ln w="9525" algn="ctr">
            <a:noFill/>
            <a:miter lim="800000"/>
            <a:headEnd/>
            <a:tailEnd/>
          </a:ln>
        </p:spPr>
        <p:txBody>
          <a:bodyPr wrap="square" lIns="91438" tIns="45719" rIns="91438" bIns="45719" anchor="ctr">
            <a:spAutoFit/>
          </a:bodyPr>
          <a:lstStyle/>
          <a:p>
            <a:pPr>
              <a:lnSpc>
                <a:spcPct val="90000"/>
              </a:lnSpc>
              <a:defRPr/>
            </a:pPr>
            <a:r>
              <a:rPr lang="ru-RU" altLang="ru-RU" sz="1400" dirty="0" smtClean="0">
                <a:solidFill>
                  <a:schemeClr val="bg2">
                    <a:lumMod val="10000"/>
                  </a:schemeClr>
                </a:solidFill>
                <a:latin typeface="Century Gothic" pitchFamily="34" charset="0"/>
              </a:rPr>
              <a:t>по темпу роста </a:t>
            </a:r>
            <a:r>
              <a:rPr lang="ru-RU" altLang="ru-RU" sz="1400" dirty="0">
                <a:solidFill>
                  <a:schemeClr val="bg2">
                    <a:lumMod val="10000"/>
                  </a:schemeClr>
                </a:solidFill>
                <a:latin typeface="Century Gothic" pitchFamily="34" charset="0"/>
              </a:rPr>
              <a:t>налоговых и неналоговых доходов </a:t>
            </a:r>
          </a:p>
        </p:txBody>
      </p:sp>
      <p:sp>
        <p:nvSpPr>
          <p:cNvPr id="10" name="TextBox 6"/>
          <p:cNvSpPr txBox="1">
            <a:spLocks noChangeArrowheads="1"/>
          </p:cNvSpPr>
          <p:nvPr/>
        </p:nvSpPr>
        <p:spPr bwMode="auto">
          <a:xfrm>
            <a:off x="6613992" y="2590347"/>
            <a:ext cx="1354138" cy="338552"/>
          </a:xfrm>
          <a:prstGeom prst="rect">
            <a:avLst/>
          </a:prstGeom>
          <a:noFill/>
          <a:ln w="9525">
            <a:noFill/>
            <a:miter lim="800000"/>
            <a:headEnd/>
            <a:tailEnd/>
          </a:ln>
        </p:spPr>
        <p:txBody>
          <a:bodyPr lIns="91438" tIns="45719" rIns="91438" bIns="45719">
            <a:spAutoFit/>
          </a:bodyPr>
          <a:lstStyle/>
          <a:p>
            <a:r>
              <a:rPr lang="ru-RU" sz="1600" dirty="0">
                <a:solidFill>
                  <a:schemeClr val="tx1">
                    <a:lumMod val="50000"/>
                    <a:lumOff val="50000"/>
                  </a:schemeClr>
                </a:solidFill>
                <a:latin typeface="Century Gothic" pitchFamily="34" charset="0"/>
              </a:rPr>
              <a:t>2018 год</a:t>
            </a:r>
          </a:p>
        </p:txBody>
      </p:sp>
      <p:sp>
        <p:nvSpPr>
          <p:cNvPr id="13" name="Прямоугольник 12"/>
          <p:cNvSpPr/>
          <p:nvPr/>
        </p:nvSpPr>
        <p:spPr>
          <a:xfrm>
            <a:off x="6474017" y="1111647"/>
            <a:ext cx="559181" cy="769441"/>
          </a:xfrm>
          <a:prstGeom prst="rect">
            <a:avLst/>
          </a:prstGeom>
          <a:ln>
            <a:noFill/>
          </a:ln>
        </p:spPr>
        <p:txBody>
          <a:bodyPr wrap="square">
            <a:spAutoFit/>
          </a:bodyPr>
          <a:lstStyle/>
          <a:p>
            <a:pPr algn="r"/>
            <a:r>
              <a:rPr lang="ru-RU" sz="4400" b="1" dirty="0" smtClean="0">
                <a:solidFill>
                  <a:srgbClr val="FF0000"/>
                </a:solidFill>
                <a:latin typeface="Century Gothic" pitchFamily="34" charset="0"/>
              </a:rPr>
              <a:t>6</a:t>
            </a:r>
            <a:endParaRPr lang="ru-RU" sz="4400" b="1" dirty="0">
              <a:solidFill>
                <a:srgbClr val="FF0000"/>
              </a:solidFill>
              <a:latin typeface="Century Gothic" pitchFamily="34" charset="0"/>
            </a:endParaRPr>
          </a:p>
        </p:txBody>
      </p:sp>
      <p:sp>
        <p:nvSpPr>
          <p:cNvPr id="14" name="Прямоугольник 13"/>
          <p:cNvSpPr/>
          <p:nvPr/>
        </p:nvSpPr>
        <p:spPr>
          <a:xfrm>
            <a:off x="6965993" y="1251554"/>
            <a:ext cx="805029" cy="523220"/>
          </a:xfrm>
          <a:prstGeom prst="rect">
            <a:avLst/>
          </a:prstGeom>
          <a:noFill/>
        </p:spPr>
        <p:txBody>
          <a:bodyPr wrap="none">
            <a:spAutoFit/>
          </a:bodyPr>
          <a:lstStyle/>
          <a:p>
            <a:r>
              <a:rPr lang="ru-RU" sz="1400" b="1" dirty="0" smtClean="0">
                <a:solidFill>
                  <a:srgbClr val="FF0000"/>
                </a:solidFill>
                <a:latin typeface="Century Gothic" pitchFamily="34" charset="0"/>
              </a:rPr>
              <a:t>МЕСТО</a:t>
            </a:r>
          </a:p>
          <a:p>
            <a:r>
              <a:rPr lang="ru-RU" sz="1400" b="1" dirty="0" smtClean="0">
                <a:solidFill>
                  <a:srgbClr val="FF0000"/>
                </a:solidFill>
                <a:latin typeface="Century Gothic" pitchFamily="34" charset="0"/>
              </a:rPr>
              <a:t>В РФ</a:t>
            </a:r>
            <a:endParaRPr lang="ru-RU" sz="1400" b="1" dirty="0">
              <a:solidFill>
                <a:srgbClr val="FF0000"/>
              </a:solidFill>
              <a:latin typeface="Century Gothic" pitchFamily="34" charset="0"/>
            </a:endParaRPr>
          </a:p>
        </p:txBody>
      </p:sp>
      <p:cxnSp>
        <p:nvCxnSpPr>
          <p:cNvPr id="15" name="Прямая соединительная линия 14"/>
          <p:cNvCxnSpPr/>
          <p:nvPr/>
        </p:nvCxnSpPr>
        <p:spPr>
          <a:xfrm>
            <a:off x="6606366" y="1853460"/>
            <a:ext cx="171005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6" name="Rectangle 144">
            <a:extLst>
              <a:ext uri="{FF2B5EF4-FFF2-40B4-BE49-F238E27FC236}"/>
            </a:extLst>
          </p:cNvPr>
          <p:cNvSpPr>
            <a:spLocks noChangeArrowheads="1"/>
          </p:cNvSpPr>
          <p:nvPr/>
        </p:nvSpPr>
        <p:spPr bwMode="auto">
          <a:xfrm>
            <a:off x="6644887" y="4886624"/>
            <a:ext cx="1657151" cy="674029"/>
          </a:xfrm>
          <a:prstGeom prst="rect">
            <a:avLst/>
          </a:prstGeom>
          <a:noFill/>
          <a:ln w="9525" algn="ctr">
            <a:noFill/>
            <a:miter lim="800000"/>
            <a:headEnd/>
            <a:tailEnd/>
          </a:ln>
        </p:spPr>
        <p:txBody>
          <a:bodyPr wrap="square" lIns="91438" tIns="45719" rIns="91438" bIns="45719" anchor="ctr">
            <a:spAutoFit/>
          </a:bodyPr>
          <a:lstStyle/>
          <a:p>
            <a:pPr>
              <a:lnSpc>
                <a:spcPct val="90000"/>
              </a:lnSpc>
              <a:defRPr/>
            </a:pPr>
            <a:r>
              <a:rPr lang="ru-RU" altLang="ru-RU" sz="1400" dirty="0" smtClean="0">
                <a:solidFill>
                  <a:schemeClr val="bg2">
                    <a:lumMod val="10000"/>
                  </a:schemeClr>
                </a:solidFill>
                <a:latin typeface="Century Gothic" pitchFamily="34" charset="0"/>
              </a:rPr>
              <a:t>по абсолютной величине </a:t>
            </a:r>
            <a:r>
              <a:rPr lang="ru-RU" altLang="ru-RU" sz="1400" dirty="0" err="1" smtClean="0">
                <a:solidFill>
                  <a:schemeClr val="bg2">
                    <a:lumMod val="10000"/>
                  </a:schemeClr>
                </a:solidFill>
                <a:latin typeface="Century Gothic" pitchFamily="34" charset="0"/>
              </a:rPr>
              <a:t>профицита</a:t>
            </a:r>
            <a:endParaRPr lang="ru-RU" altLang="ru-RU" sz="1400" dirty="0">
              <a:solidFill>
                <a:schemeClr val="bg2">
                  <a:lumMod val="10000"/>
                </a:schemeClr>
              </a:solidFill>
              <a:latin typeface="Century Gothic" pitchFamily="34" charset="0"/>
            </a:endParaRPr>
          </a:p>
        </p:txBody>
      </p:sp>
      <p:sp>
        <p:nvSpPr>
          <p:cNvPr id="17" name="TextBox 6"/>
          <p:cNvSpPr txBox="1">
            <a:spLocks noChangeArrowheads="1"/>
          </p:cNvSpPr>
          <p:nvPr/>
        </p:nvSpPr>
        <p:spPr bwMode="auto">
          <a:xfrm>
            <a:off x="6653053" y="5497851"/>
            <a:ext cx="1354138" cy="338552"/>
          </a:xfrm>
          <a:prstGeom prst="rect">
            <a:avLst/>
          </a:prstGeom>
          <a:noFill/>
          <a:ln w="9525">
            <a:noFill/>
            <a:miter lim="800000"/>
            <a:headEnd/>
            <a:tailEnd/>
          </a:ln>
        </p:spPr>
        <p:txBody>
          <a:bodyPr lIns="91438" tIns="45719" rIns="91438" bIns="45719">
            <a:spAutoFit/>
          </a:bodyPr>
          <a:lstStyle/>
          <a:p>
            <a:r>
              <a:rPr lang="ru-RU" sz="1600" dirty="0">
                <a:solidFill>
                  <a:schemeClr val="tx1">
                    <a:lumMod val="50000"/>
                    <a:lumOff val="50000"/>
                  </a:schemeClr>
                </a:solidFill>
                <a:latin typeface="Century Gothic" pitchFamily="34" charset="0"/>
              </a:rPr>
              <a:t>2018 год</a:t>
            </a:r>
          </a:p>
        </p:txBody>
      </p:sp>
      <p:sp>
        <p:nvSpPr>
          <p:cNvPr id="18" name="Прямоугольник 17"/>
          <p:cNvSpPr/>
          <p:nvPr/>
        </p:nvSpPr>
        <p:spPr>
          <a:xfrm>
            <a:off x="6300192" y="4137902"/>
            <a:ext cx="1035658" cy="769441"/>
          </a:xfrm>
          <a:prstGeom prst="rect">
            <a:avLst/>
          </a:prstGeom>
          <a:ln>
            <a:noFill/>
          </a:ln>
        </p:spPr>
        <p:txBody>
          <a:bodyPr wrap="square">
            <a:spAutoFit/>
          </a:bodyPr>
          <a:lstStyle/>
          <a:p>
            <a:pPr algn="r"/>
            <a:r>
              <a:rPr lang="ru-RU" sz="4400" b="1" dirty="0" smtClean="0">
                <a:solidFill>
                  <a:srgbClr val="FF0000"/>
                </a:solidFill>
                <a:latin typeface="Century Gothic" pitchFamily="34" charset="0"/>
              </a:rPr>
              <a:t>10</a:t>
            </a:r>
            <a:endParaRPr lang="ru-RU" sz="4400" b="1" dirty="0">
              <a:solidFill>
                <a:srgbClr val="FF0000"/>
              </a:solidFill>
              <a:latin typeface="Century Gothic" pitchFamily="34" charset="0"/>
            </a:endParaRPr>
          </a:p>
        </p:txBody>
      </p:sp>
      <p:sp>
        <p:nvSpPr>
          <p:cNvPr id="19" name="Прямоугольник 18"/>
          <p:cNvSpPr/>
          <p:nvPr/>
        </p:nvSpPr>
        <p:spPr>
          <a:xfrm>
            <a:off x="7295363" y="4277808"/>
            <a:ext cx="805029" cy="523220"/>
          </a:xfrm>
          <a:prstGeom prst="rect">
            <a:avLst/>
          </a:prstGeom>
          <a:noFill/>
        </p:spPr>
        <p:txBody>
          <a:bodyPr wrap="none">
            <a:spAutoFit/>
          </a:bodyPr>
          <a:lstStyle/>
          <a:p>
            <a:r>
              <a:rPr lang="ru-RU" sz="1400" b="1" dirty="0" smtClean="0">
                <a:solidFill>
                  <a:srgbClr val="FF0000"/>
                </a:solidFill>
                <a:latin typeface="Century Gothic" pitchFamily="34" charset="0"/>
              </a:rPr>
              <a:t>МЕСТО</a:t>
            </a:r>
          </a:p>
          <a:p>
            <a:r>
              <a:rPr lang="ru-RU" sz="1400" b="1" dirty="0" smtClean="0">
                <a:solidFill>
                  <a:srgbClr val="FF0000"/>
                </a:solidFill>
                <a:latin typeface="Century Gothic" pitchFamily="34" charset="0"/>
              </a:rPr>
              <a:t>В РФ</a:t>
            </a:r>
            <a:endParaRPr lang="ru-RU" sz="1400" b="1" dirty="0">
              <a:solidFill>
                <a:srgbClr val="FF0000"/>
              </a:solidFill>
              <a:latin typeface="Century Gothic" pitchFamily="34" charset="0"/>
            </a:endParaRPr>
          </a:p>
        </p:txBody>
      </p:sp>
      <p:cxnSp>
        <p:nvCxnSpPr>
          <p:cNvPr id="20" name="Прямая соединительная линия 19"/>
          <p:cNvCxnSpPr/>
          <p:nvPr/>
        </p:nvCxnSpPr>
        <p:spPr>
          <a:xfrm>
            <a:off x="6645427" y="4879714"/>
            <a:ext cx="1568311"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35" name="Прямоугольник 34"/>
          <p:cNvSpPr/>
          <p:nvPr/>
        </p:nvSpPr>
        <p:spPr>
          <a:xfrm>
            <a:off x="251520" y="701224"/>
            <a:ext cx="5734899" cy="27277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6" name="Рисунок 35"/>
          <p:cNvPicPr>
            <a:picLocks noChangeAspect="1"/>
          </p:cNvPicPr>
          <p:nvPr/>
        </p:nvPicPr>
        <p:blipFill rotWithShape="1">
          <a:blip r:embed="rId3" cstate="print">
            <a:grayscl/>
            <a:extLst>
              <a:ext uri="{28A0092B-C50C-407E-A947-70E740481C1C}">
                <a14:useLocalDpi xmlns:a14="http://schemas.microsoft.com/office/drawing/2010/main" xmlns="" val="0"/>
              </a:ext>
            </a:extLst>
          </a:blip>
          <a:srcRect t="14482" r="6711" b="13206"/>
          <a:stretch/>
        </p:blipFill>
        <p:spPr>
          <a:xfrm rot="224612">
            <a:off x="1803709" y="1194456"/>
            <a:ext cx="1261526" cy="1267137"/>
          </a:xfrm>
          <a:prstGeom prst="rect">
            <a:avLst/>
          </a:prstGeom>
        </p:spPr>
      </p:pic>
      <p:sp>
        <p:nvSpPr>
          <p:cNvPr id="37" name="Прямоугольник 36"/>
          <p:cNvSpPr/>
          <p:nvPr/>
        </p:nvSpPr>
        <p:spPr>
          <a:xfrm>
            <a:off x="1233892" y="751315"/>
            <a:ext cx="4745682" cy="510909"/>
          </a:xfrm>
          <a:prstGeom prst="rect">
            <a:avLst/>
          </a:prstGeom>
        </p:spPr>
        <p:txBody>
          <a:bodyPr wrap="square">
            <a:spAutoFit/>
          </a:bodyPr>
          <a:lstStyle/>
          <a:p>
            <a:pPr algn="r">
              <a:lnSpc>
                <a:spcPct val="80000"/>
              </a:lnSpc>
            </a:pPr>
            <a:r>
              <a:rPr lang="ru-RU" sz="2000" dirty="0" smtClean="0">
                <a:latin typeface="Century Gothic" pitchFamily="34" charset="0"/>
                <a:ea typeface="Calibri"/>
                <a:cs typeface="Times New Roman"/>
              </a:rPr>
              <a:t>Доходы бюджета</a:t>
            </a:r>
            <a:r>
              <a:rPr lang="ru-RU" sz="2000" dirty="0" smtClean="0">
                <a:solidFill>
                  <a:schemeClr val="tx1">
                    <a:lumMod val="85000"/>
                    <a:lumOff val="15000"/>
                  </a:schemeClr>
                </a:solidFill>
                <a:latin typeface="Century Gothic" pitchFamily="34" charset="0"/>
                <a:ea typeface="Calibri"/>
                <a:cs typeface="Times New Roman"/>
              </a:rPr>
              <a:t>, </a:t>
            </a:r>
          </a:p>
          <a:p>
            <a:pPr algn="r">
              <a:lnSpc>
                <a:spcPct val="80000"/>
              </a:lnSpc>
            </a:pPr>
            <a:r>
              <a:rPr lang="ru-RU" sz="1400" dirty="0" smtClean="0">
                <a:solidFill>
                  <a:schemeClr val="tx1">
                    <a:lumMod val="85000"/>
                    <a:lumOff val="15000"/>
                  </a:schemeClr>
                </a:solidFill>
                <a:latin typeface="Century Gothic" pitchFamily="34" charset="0"/>
                <a:ea typeface="Calibri"/>
                <a:cs typeface="Times New Roman"/>
              </a:rPr>
              <a:t>млрд. руб.</a:t>
            </a:r>
            <a:endParaRPr lang="ru-RU" sz="1400" dirty="0">
              <a:solidFill>
                <a:schemeClr val="tx1">
                  <a:lumMod val="85000"/>
                  <a:lumOff val="15000"/>
                </a:schemeClr>
              </a:solidFill>
              <a:latin typeface="Century Gothic" pitchFamily="34" charset="0"/>
              <a:ea typeface="Calibri"/>
              <a:cs typeface="Times New Roman"/>
            </a:endParaRPr>
          </a:p>
        </p:txBody>
      </p:sp>
      <p:sp>
        <p:nvSpPr>
          <p:cNvPr id="38" name="Прямоугольник 37"/>
          <p:cNvSpPr/>
          <p:nvPr/>
        </p:nvSpPr>
        <p:spPr>
          <a:xfrm>
            <a:off x="2791529" y="1497285"/>
            <a:ext cx="1754730" cy="437043"/>
          </a:xfrm>
          <a:prstGeom prst="rect">
            <a:avLst/>
          </a:prstGeom>
          <a:noFill/>
        </p:spPr>
        <p:txBody>
          <a:bodyPr wrap="square" anchor="ctr">
            <a:spAutoFit/>
          </a:bodyPr>
          <a:lstStyle/>
          <a:p>
            <a:pPr algn="ctr">
              <a:lnSpc>
                <a:spcPct val="80000"/>
              </a:lnSpc>
              <a:spcAft>
                <a:spcPts val="0"/>
              </a:spcAft>
            </a:pPr>
            <a:r>
              <a:rPr lang="ru-RU" sz="2800" b="1" dirty="0" smtClean="0">
                <a:solidFill>
                  <a:srgbClr val="FF0000"/>
                </a:solidFill>
                <a:latin typeface="Century Gothic" pitchFamily="34" charset="0"/>
                <a:ea typeface="Calibri"/>
                <a:cs typeface="Times New Roman"/>
              </a:rPr>
              <a:t>+76,5%</a:t>
            </a:r>
            <a:endParaRPr lang="ru-RU" sz="2800" b="1" dirty="0">
              <a:solidFill>
                <a:srgbClr val="FF0000"/>
              </a:solidFill>
              <a:latin typeface="Century Gothic" pitchFamily="34" charset="0"/>
              <a:ea typeface="Calibri"/>
              <a:cs typeface="Times New Roman"/>
            </a:endParaRPr>
          </a:p>
        </p:txBody>
      </p:sp>
      <p:sp>
        <p:nvSpPr>
          <p:cNvPr id="39" name="Прямоугольник 38"/>
          <p:cNvSpPr/>
          <p:nvPr/>
        </p:nvSpPr>
        <p:spPr>
          <a:xfrm>
            <a:off x="1402663" y="2279554"/>
            <a:ext cx="1388866" cy="668369"/>
          </a:xfrm>
          <a:prstGeom prst="rect">
            <a:avLst/>
          </a:prstGeom>
          <a:solidFill>
            <a:schemeClr val="bg1">
              <a:lumMod val="50000"/>
            </a:schemeClr>
          </a:solidFill>
        </p:spPr>
        <p:txBody>
          <a:bodyPr wrap="square" anchor="ctr">
            <a:noAutofit/>
          </a:bodyPr>
          <a:lstStyle/>
          <a:p>
            <a:pPr algn="ctr">
              <a:lnSpc>
                <a:spcPct val="80000"/>
              </a:lnSpc>
              <a:spcAft>
                <a:spcPts val="0"/>
              </a:spcAft>
            </a:pPr>
            <a:r>
              <a:rPr lang="ru-RU" sz="2800"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50,7</a:t>
            </a:r>
            <a:endParaRPr lang="en-US" sz="2800"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40" name="Прямоугольник 39"/>
          <p:cNvSpPr/>
          <p:nvPr/>
        </p:nvSpPr>
        <p:spPr>
          <a:xfrm>
            <a:off x="2791529" y="1925139"/>
            <a:ext cx="1754730" cy="1024864"/>
          </a:xfrm>
          <a:prstGeom prst="rect">
            <a:avLst/>
          </a:prstGeom>
          <a:gradFill flip="none" rotWithShape="1">
            <a:gsLst>
              <a:gs pos="49000">
                <a:srgbClr val="FA5729"/>
              </a:gs>
              <a:gs pos="10695">
                <a:srgbClr val="FE170B"/>
              </a:gs>
              <a:gs pos="0">
                <a:srgbClr val="FF0000"/>
              </a:gs>
              <a:gs pos="100000">
                <a:srgbClr val="FFC000"/>
              </a:gs>
              <a:gs pos="100000">
                <a:srgbClr val="FF0000">
                  <a:shade val="100000"/>
                  <a:satMod val="115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a:solidFill>
                  <a:schemeClr val="lt1"/>
                </a:solidFill>
                <a:effectLst>
                  <a:outerShdw blurRad="38100" dist="38100" dir="2700000" algn="tl">
                    <a:srgbClr val="000000">
                      <a:alpha val="43137"/>
                    </a:srgbClr>
                  </a:outerShdw>
                </a:effectLst>
                <a:latin typeface="Century Gothic" panose="020B0502020202020204" pitchFamily="34" charset="0"/>
              </a:rPr>
              <a:t>89,5</a:t>
            </a:r>
            <a:endParaRPr lang="en-US" sz="3600" dirty="0">
              <a:solidFill>
                <a:schemeClr val="lt1"/>
              </a:solidFill>
              <a:effectLst>
                <a:outerShdw blurRad="38100" dist="38100" dir="2700000" algn="tl">
                  <a:srgbClr val="000000">
                    <a:alpha val="43137"/>
                  </a:srgbClr>
                </a:outerShdw>
              </a:effectLst>
              <a:latin typeface="Century Gothic" panose="020B0502020202020204" pitchFamily="34" charset="0"/>
            </a:endParaRPr>
          </a:p>
        </p:txBody>
      </p:sp>
      <p:sp>
        <p:nvSpPr>
          <p:cNvPr id="41" name="TextBox 42">
            <a:extLst>
              <a:ext uri="{FF2B5EF4-FFF2-40B4-BE49-F238E27FC236}">
                <a16:creationId xmlns="" xmlns:a16="http://schemas.microsoft.com/office/drawing/2014/main" id="{AE1CD06B-6A8D-407A-BE14-6AEEBA9EEB96}"/>
              </a:ext>
            </a:extLst>
          </p:cNvPr>
          <p:cNvSpPr txBox="1">
            <a:spLocks noChangeArrowheads="1"/>
          </p:cNvSpPr>
          <p:nvPr/>
        </p:nvSpPr>
        <p:spPr bwMode="auto">
          <a:xfrm>
            <a:off x="1748282" y="2958056"/>
            <a:ext cx="69762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8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2011</a:t>
            </a:r>
            <a:endParaRPr lang="ru-RU" altLang="ru-RU"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42" name="TextBox 42">
            <a:extLst>
              <a:ext uri="{FF2B5EF4-FFF2-40B4-BE49-F238E27FC236}">
                <a16:creationId xmlns="" xmlns:a16="http://schemas.microsoft.com/office/drawing/2014/main" id="{AE1CD06B-6A8D-407A-BE14-6AEEBA9EEB96}"/>
              </a:ext>
            </a:extLst>
          </p:cNvPr>
          <p:cNvSpPr txBox="1">
            <a:spLocks noChangeArrowheads="1"/>
          </p:cNvSpPr>
          <p:nvPr/>
        </p:nvSpPr>
        <p:spPr bwMode="auto">
          <a:xfrm>
            <a:off x="3320080" y="2950003"/>
            <a:ext cx="69762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8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2018</a:t>
            </a:r>
            <a:endParaRPr lang="ru-RU" altLang="ru-RU"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43" name="Прямоугольник 42"/>
          <p:cNvSpPr/>
          <p:nvPr/>
        </p:nvSpPr>
        <p:spPr>
          <a:xfrm>
            <a:off x="277261" y="3645024"/>
            <a:ext cx="5734899" cy="2952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Прямоугольник 43"/>
          <p:cNvSpPr/>
          <p:nvPr/>
        </p:nvSpPr>
        <p:spPr>
          <a:xfrm>
            <a:off x="1259633" y="3695115"/>
            <a:ext cx="4745682" cy="757130"/>
          </a:xfrm>
          <a:prstGeom prst="rect">
            <a:avLst/>
          </a:prstGeom>
        </p:spPr>
        <p:txBody>
          <a:bodyPr wrap="square">
            <a:spAutoFit/>
          </a:bodyPr>
          <a:lstStyle/>
          <a:p>
            <a:pPr algn="r">
              <a:lnSpc>
                <a:spcPct val="80000"/>
              </a:lnSpc>
            </a:pPr>
            <a:r>
              <a:rPr lang="ru-RU" sz="2000" dirty="0" smtClean="0">
                <a:latin typeface="Century Gothic" pitchFamily="34" charset="0"/>
                <a:ea typeface="Calibri"/>
                <a:cs typeface="Times New Roman"/>
              </a:rPr>
              <a:t>Дефицит (-)/профицит (+) бюджета</a:t>
            </a:r>
            <a:r>
              <a:rPr lang="ru-RU" sz="2000" dirty="0" smtClean="0">
                <a:solidFill>
                  <a:schemeClr val="tx1">
                    <a:lumMod val="85000"/>
                    <a:lumOff val="15000"/>
                  </a:schemeClr>
                </a:solidFill>
                <a:latin typeface="Century Gothic" pitchFamily="34" charset="0"/>
                <a:ea typeface="Calibri"/>
                <a:cs typeface="Times New Roman"/>
              </a:rPr>
              <a:t>, </a:t>
            </a:r>
          </a:p>
          <a:p>
            <a:pPr algn="r">
              <a:lnSpc>
                <a:spcPct val="80000"/>
              </a:lnSpc>
            </a:pPr>
            <a:r>
              <a:rPr lang="ru-RU" sz="1400" dirty="0" smtClean="0">
                <a:solidFill>
                  <a:schemeClr val="tx1">
                    <a:lumMod val="85000"/>
                    <a:lumOff val="15000"/>
                  </a:schemeClr>
                </a:solidFill>
                <a:latin typeface="Century Gothic" pitchFamily="34" charset="0"/>
                <a:ea typeface="Calibri"/>
                <a:cs typeface="Times New Roman"/>
              </a:rPr>
              <a:t>млрд. руб.</a:t>
            </a:r>
            <a:endParaRPr lang="ru-RU" sz="1400" dirty="0">
              <a:solidFill>
                <a:schemeClr val="tx1">
                  <a:lumMod val="85000"/>
                  <a:lumOff val="15000"/>
                </a:schemeClr>
              </a:solidFill>
              <a:latin typeface="Century Gothic" pitchFamily="34" charset="0"/>
              <a:ea typeface="Calibri"/>
              <a:cs typeface="Times New Roman"/>
            </a:endParaRPr>
          </a:p>
        </p:txBody>
      </p:sp>
      <p:sp>
        <p:nvSpPr>
          <p:cNvPr id="45" name="Прямоугольник 44"/>
          <p:cNvSpPr/>
          <p:nvPr/>
        </p:nvSpPr>
        <p:spPr>
          <a:xfrm>
            <a:off x="1428404" y="5631659"/>
            <a:ext cx="1388866" cy="524353"/>
          </a:xfrm>
          <a:prstGeom prst="rect">
            <a:avLst/>
          </a:prstGeom>
          <a:solidFill>
            <a:schemeClr val="bg1">
              <a:lumMod val="50000"/>
            </a:schemeClr>
          </a:solidFill>
        </p:spPr>
        <p:txBody>
          <a:bodyPr wrap="square" anchor="ctr">
            <a:noAutofit/>
          </a:bodyPr>
          <a:lstStyle/>
          <a:p>
            <a:pPr algn="ctr">
              <a:lnSpc>
                <a:spcPct val="80000"/>
              </a:lnSpc>
              <a:spcAft>
                <a:spcPts val="0"/>
              </a:spcAft>
            </a:pPr>
            <a:r>
              <a:rPr lang="ru-RU" sz="2800"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-7,7</a:t>
            </a:r>
            <a:endParaRPr lang="en-US" sz="2800"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46" name="Прямоугольник 45"/>
          <p:cNvSpPr/>
          <p:nvPr/>
        </p:nvSpPr>
        <p:spPr>
          <a:xfrm>
            <a:off x="2817270" y="4757605"/>
            <a:ext cx="1754730" cy="890172"/>
          </a:xfrm>
          <a:prstGeom prst="rect">
            <a:avLst/>
          </a:prstGeom>
          <a:gradFill flip="none" rotWithShape="1">
            <a:gsLst>
              <a:gs pos="49000">
                <a:srgbClr val="FA5729"/>
              </a:gs>
              <a:gs pos="10695">
                <a:srgbClr val="FE170B"/>
              </a:gs>
              <a:gs pos="0">
                <a:srgbClr val="FF0000"/>
              </a:gs>
              <a:gs pos="100000">
                <a:srgbClr val="FFC000"/>
              </a:gs>
              <a:gs pos="100000">
                <a:srgbClr val="FF0000">
                  <a:shade val="100000"/>
                  <a:satMod val="115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a:solidFill>
                  <a:schemeClr val="lt1"/>
                </a:solidFill>
                <a:effectLst>
                  <a:outerShdw blurRad="38100" dist="38100" dir="2700000" algn="tl">
                    <a:srgbClr val="000000">
                      <a:alpha val="43137"/>
                    </a:srgbClr>
                  </a:outerShdw>
                </a:effectLst>
                <a:latin typeface="Century Gothic" panose="020B0502020202020204" pitchFamily="34" charset="0"/>
              </a:rPr>
              <a:t>14,9</a:t>
            </a:r>
            <a:endParaRPr lang="en-US" sz="3600" dirty="0">
              <a:solidFill>
                <a:schemeClr val="lt1"/>
              </a:solidFill>
              <a:effectLst>
                <a:outerShdw blurRad="38100" dist="38100" dir="2700000" algn="tl">
                  <a:srgbClr val="000000">
                    <a:alpha val="43137"/>
                  </a:srgbClr>
                </a:outerShdw>
              </a:effectLst>
              <a:latin typeface="Century Gothic" panose="020B0502020202020204" pitchFamily="34" charset="0"/>
            </a:endParaRPr>
          </a:p>
        </p:txBody>
      </p:sp>
      <p:sp>
        <p:nvSpPr>
          <p:cNvPr id="47" name="TextBox 42">
            <a:extLst>
              <a:ext uri="{FF2B5EF4-FFF2-40B4-BE49-F238E27FC236}">
                <a16:creationId xmlns="" xmlns:a16="http://schemas.microsoft.com/office/drawing/2014/main" id="{AE1CD06B-6A8D-407A-BE14-6AEEBA9EEB96}"/>
              </a:ext>
            </a:extLst>
          </p:cNvPr>
          <p:cNvSpPr txBox="1">
            <a:spLocks noChangeArrowheads="1"/>
          </p:cNvSpPr>
          <p:nvPr/>
        </p:nvSpPr>
        <p:spPr bwMode="auto">
          <a:xfrm>
            <a:off x="1774023" y="6156012"/>
            <a:ext cx="69762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8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2011</a:t>
            </a:r>
            <a:endParaRPr lang="ru-RU" altLang="ru-RU"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48" name="TextBox 42">
            <a:extLst>
              <a:ext uri="{FF2B5EF4-FFF2-40B4-BE49-F238E27FC236}">
                <a16:creationId xmlns="" xmlns:a16="http://schemas.microsoft.com/office/drawing/2014/main" id="{AE1CD06B-6A8D-407A-BE14-6AEEBA9EEB96}"/>
              </a:ext>
            </a:extLst>
          </p:cNvPr>
          <p:cNvSpPr txBox="1">
            <a:spLocks noChangeArrowheads="1"/>
          </p:cNvSpPr>
          <p:nvPr/>
        </p:nvSpPr>
        <p:spPr bwMode="auto">
          <a:xfrm>
            <a:off x="3345821" y="5651956"/>
            <a:ext cx="69762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8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2018</a:t>
            </a:r>
            <a:endParaRPr lang="ru-RU" altLang="ru-RU"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pic>
        <p:nvPicPr>
          <p:cNvPr id="49" name="Рисунок 48"/>
          <p:cNvPicPr>
            <a:picLocks noChangeAspect="1"/>
          </p:cNvPicPr>
          <p:nvPr/>
        </p:nvPicPr>
        <p:blipFill rotWithShape="1">
          <a:blip r:embed="rId3" cstate="print">
            <a:grayscl/>
            <a:extLst>
              <a:ext uri="{28A0092B-C50C-407E-A947-70E740481C1C}">
                <a14:useLocalDpi xmlns:a14="http://schemas.microsoft.com/office/drawing/2010/main" xmlns="" val="0"/>
              </a:ext>
            </a:extLst>
          </a:blip>
          <a:srcRect t="14482" r="6711" b="13206"/>
          <a:stretch/>
        </p:blipFill>
        <p:spPr>
          <a:xfrm rot="224612">
            <a:off x="1830225" y="3977297"/>
            <a:ext cx="1401180" cy="1407412"/>
          </a:xfrm>
          <a:prstGeom prst="rect">
            <a:avLst/>
          </a:prstGeom>
        </p:spPr>
      </p:pic>
    </p:spTree>
    <p:extLst>
      <p:ext uri="{BB962C8B-B14F-4D97-AF65-F5344CB8AC3E}">
        <p14:creationId xmlns:p14="http://schemas.microsoft.com/office/powerpoint/2010/main" xmlns="" val="15612979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Прямоугольник 36"/>
          <p:cNvSpPr/>
          <p:nvPr/>
        </p:nvSpPr>
        <p:spPr>
          <a:xfrm>
            <a:off x="205253" y="703729"/>
            <a:ext cx="5734899" cy="37333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2" name="Рисунок 31"/>
          <p:cNvPicPr>
            <a:picLocks noChangeAspect="1"/>
          </p:cNvPicPr>
          <p:nvPr/>
        </p:nvPicPr>
        <p:blipFill rotWithShape="1">
          <a:blip r:embed="rId3" cstate="print">
            <a:duotone>
              <a:schemeClr val="bg2">
                <a:shade val="45000"/>
                <a:satMod val="135000"/>
              </a:schemeClr>
              <a:prstClr val="white"/>
            </a:duotone>
            <a:extLst>
              <a:ext uri="{28A0092B-C50C-407E-A947-70E740481C1C}">
                <a14:useLocalDpi xmlns:a14="http://schemas.microsoft.com/office/drawing/2010/main" xmlns="" val="0"/>
              </a:ext>
            </a:extLst>
          </a:blip>
          <a:srcRect t="14482" r="6711" b="13206"/>
          <a:stretch/>
        </p:blipFill>
        <p:spPr>
          <a:xfrm rot="2531290">
            <a:off x="1348646" y="860972"/>
            <a:ext cx="3356612" cy="2399084"/>
          </a:xfrm>
          <a:prstGeom prst="rect">
            <a:avLst/>
          </a:prstGeom>
        </p:spPr>
      </p:pic>
      <p:sp>
        <p:nvSpPr>
          <p:cNvPr id="4" name="Rectangle 5">
            <a:extLst>
              <a:ext uri="{FF2B5EF4-FFF2-40B4-BE49-F238E27FC236}">
                <a16:creationId xmlns="" xmlns:a16="http://schemas.microsoft.com/office/drawing/2014/main" id="{BCB686DF-C207-4E07-B328-B7C2923CD445}"/>
              </a:ext>
            </a:extLst>
          </p:cNvPr>
          <p:cNvSpPr>
            <a:spLocks noChangeArrowheads="1"/>
          </p:cNvSpPr>
          <p:nvPr/>
        </p:nvSpPr>
        <p:spPr bwMode="auto">
          <a:xfrm>
            <a:off x="34330" y="44624"/>
            <a:ext cx="9109670" cy="433674"/>
          </a:xfrm>
          <a:prstGeom prst="rect">
            <a:avLst/>
          </a:prstGeom>
          <a:noFill/>
          <a:ln w="3175">
            <a:noFill/>
            <a:miter lim="800000"/>
            <a:headEnd/>
            <a:tailEnd/>
          </a:ln>
          <a:effectLst/>
        </p:spPr>
        <p:txBody>
          <a:bodyPr wrap="square" lIns="124683" tIns="62340" rIns="124683" bIns="62340" anchor="ctr">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2000" b="1" dirty="0">
                <a:latin typeface="Century Gothic" pitchFamily="34" charset="0"/>
                <a:cs typeface="Times New Roman" pitchFamily="18" charset="0"/>
              </a:rPr>
              <a:t>ГОСУДАРСТВЕННЫЙ ДОЛГ ВОЛОГОДСКОЙ ОБЛАСТИ</a:t>
            </a:r>
          </a:p>
        </p:txBody>
      </p:sp>
      <p:sp>
        <p:nvSpPr>
          <p:cNvPr id="5" name="Номер слайда 4"/>
          <p:cNvSpPr>
            <a:spLocks noGrp="1"/>
          </p:cNvSpPr>
          <p:nvPr>
            <p:ph type="sldNum" sz="quarter" idx="12"/>
          </p:nvPr>
        </p:nvSpPr>
        <p:spPr>
          <a:xfrm>
            <a:off x="0" y="6547436"/>
            <a:ext cx="467544" cy="310564"/>
          </a:xfrm>
          <a:noFill/>
          <a:ln w="3175">
            <a:noFill/>
            <a:miter lim="800000"/>
            <a:headEnd/>
            <a:tailEnd/>
          </a:ln>
          <a:effectLst/>
        </p:spPr>
        <p:txBody>
          <a:bodyPr wrap="square" lIns="124683" tIns="62340" rIns="124683" bIns="62340" anchor="ctr">
            <a:spAutoFit/>
          </a:bodyPr>
          <a:lstStyle/>
          <a:p>
            <a:pPr algn="l">
              <a:spcBef>
                <a:spcPct val="0"/>
              </a:spcBef>
            </a:pPr>
            <a:fld id="{B19B0651-EE4F-4900-A07F-96A6BFA9D0F0}" type="slidenum">
              <a:rPr lang="ru-RU" smtClean="0">
                <a:solidFill>
                  <a:schemeClr val="bg1">
                    <a:lumMod val="65000"/>
                  </a:schemeClr>
                </a:solidFill>
                <a:latin typeface="Century Gothic" panose="020B0502020202020204" pitchFamily="34" charset="0"/>
              </a:rPr>
              <a:pPr algn="l">
                <a:spcBef>
                  <a:spcPct val="0"/>
                </a:spcBef>
              </a:pPr>
              <a:t>5</a:t>
            </a:fld>
            <a:endParaRPr lang="ru-RU" dirty="0">
              <a:solidFill>
                <a:schemeClr val="bg1">
                  <a:lumMod val="65000"/>
                </a:schemeClr>
              </a:solidFill>
              <a:latin typeface="Century Gothic" panose="020B0502020202020204" pitchFamily="34" charset="0"/>
            </a:endParaRPr>
          </a:p>
        </p:txBody>
      </p:sp>
      <p:sp>
        <p:nvSpPr>
          <p:cNvPr id="7" name="Прямоугольник 6"/>
          <p:cNvSpPr/>
          <p:nvPr/>
        </p:nvSpPr>
        <p:spPr>
          <a:xfrm>
            <a:off x="323528" y="836713"/>
            <a:ext cx="1534878" cy="276999"/>
          </a:xfrm>
          <a:prstGeom prst="rect">
            <a:avLst/>
          </a:prstGeom>
          <a:solidFill>
            <a:schemeClr val="bg1">
              <a:lumMod val="85000"/>
            </a:schemeClr>
          </a:solidFill>
        </p:spPr>
        <p:txBody>
          <a:bodyPr wrap="square" anchor="ctr">
            <a:spAutoFit/>
          </a:bodyPr>
          <a:lstStyle/>
          <a:p>
            <a:pPr algn="ctr"/>
            <a:r>
              <a:rPr lang="ru-RU" sz="1200" dirty="0" err="1" smtClean="0">
                <a:latin typeface="Century Gothic" panose="020B0502020202020204" pitchFamily="34" charset="0"/>
                <a:ea typeface="Times New Roman"/>
                <a:cs typeface="Times New Roman"/>
              </a:rPr>
              <a:t>млрд</a:t>
            </a:r>
            <a:r>
              <a:rPr lang="ru-RU" sz="1200" dirty="0" smtClean="0">
                <a:latin typeface="Century Gothic" panose="020B0502020202020204" pitchFamily="34" charset="0"/>
                <a:ea typeface="Times New Roman"/>
                <a:cs typeface="Times New Roman"/>
              </a:rPr>
              <a:t> </a:t>
            </a:r>
            <a:r>
              <a:rPr lang="ru-RU" sz="1200" dirty="0" err="1" smtClean="0">
                <a:latin typeface="Century Gothic" panose="020B0502020202020204" pitchFamily="34" charset="0"/>
                <a:ea typeface="Times New Roman"/>
                <a:cs typeface="Times New Roman"/>
              </a:rPr>
              <a:t>руб</a:t>
            </a:r>
            <a:r>
              <a:rPr lang="en-US" sz="1200" dirty="0" smtClean="0">
                <a:latin typeface="Century Gothic" panose="020B0502020202020204" pitchFamily="34" charset="0"/>
                <a:ea typeface="Times New Roman"/>
                <a:cs typeface="Times New Roman"/>
              </a:rPr>
              <a:t>.</a:t>
            </a:r>
            <a:r>
              <a:rPr lang="ru-RU" sz="1200" dirty="0" smtClean="0">
                <a:latin typeface="Century Gothic" panose="020B0502020202020204" pitchFamily="34" charset="0"/>
                <a:ea typeface="Times New Roman"/>
                <a:cs typeface="Times New Roman"/>
              </a:rPr>
              <a:t> </a:t>
            </a:r>
            <a:endParaRPr lang="ru-RU" sz="1200" dirty="0"/>
          </a:p>
        </p:txBody>
      </p:sp>
      <p:grpSp>
        <p:nvGrpSpPr>
          <p:cNvPr id="2" name="Группа 1"/>
          <p:cNvGrpSpPr/>
          <p:nvPr/>
        </p:nvGrpSpPr>
        <p:grpSpPr>
          <a:xfrm>
            <a:off x="6517406" y="1526348"/>
            <a:ext cx="2447082" cy="1616841"/>
            <a:chOff x="6301382" y="1263390"/>
            <a:chExt cx="2447082" cy="1616841"/>
          </a:xfrm>
        </p:grpSpPr>
        <p:sp>
          <p:nvSpPr>
            <p:cNvPr id="17" name="TextBox 16">
              <a:extLst>
                <a:ext uri="{FF2B5EF4-FFF2-40B4-BE49-F238E27FC236}">
                  <a16:creationId xmlns="" xmlns:a16="http://schemas.microsoft.com/office/drawing/2014/main" id="{556BB573-7DCA-4E1F-8D36-76750411601C}"/>
                </a:ext>
              </a:extLst>
            </p:cNvPr>
            <p:cNvSpPr txBox="1"/>
            <p:nvPr/>
          </p:nvSpPr>
          <p:spPr>
            <a:xfrm>
              <a:off x="6301382" y="1956901"/>
              <a:ext cx="2447082" cy="923330"/>
            </a:xfrm>
            <a:prstGeom prst="rect">
              <a:avLst/>
            </a:prstGeom>
            <a:noFill/>
          </p:spPr>
          <p:txBody>
            <a:bodyPr wrap="square" rtlCol="0">
              <a:spAutoFit/>
            </a:bodyPr>
            <a:lstStyle/>
            <a:p>
              <a:pPr algn="ctr">
                <a:defRPr/>
              </a:pPr>
              <a:r>
                <a:rPr lang="ru-RU" altLang="ru-RU" dirty="0" smtClean="0">
                  <a:solidFill>
                    <a:schemeClr val="bg2">
                      <a:lumMod val="10000"/>
                    </a:schemeClr>
                  </a:solidFill>
                  <a:latin typeface="Century Gothic" pitchFamily="34" charset="0"/>
                </a:rPr>
                <a:t>Сокращение объема госдолга </a:t>
              </a:r>
            </a:p>
            <a:p>
              <a:pPr algn="ctr">
                <a:defRPr/>
              </a:pPr>
              <a:r>
                <a:rPr lang="ru-RU" altLang="ru-RU" b="1" dirty="0" smtClean="0">
                  <a:latin typeface="Century Gothic" pitchFamily="34" charset="0"/>
                </a:rPr>
                <a:t>за 2015–2018 гг.</a:t>
              </a:r>
              <a:endParaRPr lang="ru-RU" altLang="ru-RU" b="1" dirty="0">
                <a:latin typeface="Century Gothic" pitchFamily="34" charset="0"/>
              </a:endParaRPr>
            </a:p>
          </p:txBody>
        </p:sp>
        <p:sp>
          <p:nvSpPr>
            <p:cNvPr id="18" name="TextBox 17">
              <a:extLst>
                <a:ext uri="{FF2B5EF4-FFF2-40B4-BE49-F238E27FC236}">
                  <a16:creationId xmlns="" xmlns:a16="http://schemas.microsoft.com/office/drawing/2014/main" id="{873F1F83-3998-4F1A-B37C-E4A5BE7230BB}"/>
                </a:ext>
              </a:extLst>
            </p:cNvPr>
            <p:cNvSpPr txBox="1"/>
            <p:nvPr/>
          </p:nvSpPr>
          <p:spPr>
            <a:xfrm>
              <a:off x="6301382" y="1263390"/>
              <a:ext cx="1446230" cy="707886"/>
            </a:xfrm>
            <a:prstGeom prst="rect">
              <a:avLst/>
            </a:prstGeom>
            <a:noFill/>
          </p:spPr>
          <p:txBody>
            <a:bodyPr wrap="none" rtlCol="0">
              <a:spAutoFit/>
            </a:bodyPr>
            <a:lstStyle/>
            <a:p>
              <a:r>
                <a:rPr lang="ru-RU" sz="3200" b="1" dirty="0" smtClean="0">
                  <a:solidFill>
                    <a:srgbClr val="FF0000"/>
                  </a:solidFill>
                  <a:latin typeface="Century Gothic" panose="020B0502020202020204" pitchFamily="34" charset="0"/>
                </a:rPr>
                <a:t>–</a:t>
              </a:r>
              <a:r>
                <a:rPr lang="ru-RU" sz="4000" b="1" dirty="0" smtClean="0">
                  <a:solidFill>
                    <a:srgbClr val="FF0000"/>
                  </a:solidFill>
                  <a:latin typeface="Century Gothic" panose="020B0502020202020204" pitchFamily="34" charset="0"/>
                </a:rPr>
                <a:t>14,2</a:t>
              </a:r>
              <a:endParaRPr lang="ru-RU" sz="4000" b="1" dirty="0">
                <a:solidFill>
                  <a:srgbClr val="FF0000"/>
                </a:solidFill>
                <a:latin typeface="Century Gothic" panose="020B0502020202020204" pitchFamily="34" charset="0"/>
              </a:endParaRPr>
            </a:p>
          </p:txBody>
        </p:sp>
        <p:sp>
          <p:nvSpPr>
            <p:cNvPr id="19" name="Прямоугольник 18"/>
            <p:cNvSpPr/>
            <p:nvPr/>
          </p:nvSpPr>
          <p:spPr>
            <a:xfrm>
              <a:off x="7743702" y="1301448"/>
              <a:ext cx="797380" cy="646331"/>
            </a:xfrm>
            <a:prstGeom prst="rect">
              <a:avLst/>
            </a:prstGeom>
            <a:noFill/>
          </p:spPr>
          <p:txBody>
            <a:bodyPr wrap="square" anchor="ctr">
              <a:spAutoFit/>
            </a:bodyPr>
            <a:lstStyle/>
            <a:p>
              <a:r>
                <a:rPr lang="ru-RU" b="1" dirty="0" err="1" smtClean="0">
                  <a:solidFill>
                    <a:srgbClr val="FF0000"/>
                  </a:solidFill>
                  <a:latin typeface="Century Gothic" panose="020B0502020202020204" pitchFamily="34" charset="0"/>
                  <a:ea typeface="Times New Roman"/>
                  <a:cs typeface="Times New Roman"/>
                </a:rPr>
                <a:t>млрд</a:t>
              </a:r>
              <a:endParaRPr lang="ru-RU" b="1" dirty="0" smtClean="0">
                <a:solidFill>
                  <a:srgbClr val="FF0000"/>
                </a:solidFill>
                <a:latin typeface="Century Gothic" panose="020B0502020202020204" pitchFamily="34" charset="0"/>
                <a:ea typeface="Times New Roman"/>
                <a:cs typeface="Times New Roman"/>
              </a:endParaRPr>
            </a:p>
            <a:p>
              <a:r>
                <a:rPr lang="ru-RU" b="1" dirty="0" err="1" smtClean="0">
                  <a:solidFill>
                    <a:srgbClr val="FF0000"/>
                  </a:solidFill>
                  <a:latin typeface="Century Gothic" panose="020B0502020202020204" pitchFamily="34" charset="0"/>
                  <a:ea typeface="Times New Roman"/>
                  <a:cs typeface="Times New Roman"/>
                </a:rPr>
                <a:t>руб</a:t>
              </a:r>
              <a:r>
                <a:rPr lang="en-US" b="1" dirty="0" smtClean="0">
                  <a:solidFill>
                    <a:srgbClr val="FF0000"/>
                  </a:solidFill>
                  <a:latin typeface="Century Gothic" panose="020B0502020202020204" pitchFamily="34" charset="0"/>
                  <a:ea typeface="Times New Roman"/>
                  <a:cs typeface="Times New Roman"/>
                </a:rPr>
                <a:t>.</a:t>
              </a:r>
              <a:r>
                <a:rPr lang="ru-RU" b="1" dirty="0" smtClean="0">
                  <a:solidFill>
                    <a:srgbClr val="FF0000"/>
                  </a:solidFill>
                  <a:latin typeface="Century Gothic" panose="020B0502020202020204" pitchFamily="34" charset="0"/>
                  <a:ea typeface="Times New Roman"/>
                  <a:cs typeface="Times New Roman"/>
                </a:rPr>
                <a:t> </a:t>
              </a:r>
              <a:endParaRPr lang="ru-RU" b="1" dirty="0">
                <a:solidFill>
                  <a:srgbClr val="FF0000"/>
                </a:solidFill>
              </a:endParaRPr>
            </a:p>
          </p:txBody>
        </p:sp>
      </p:grpSp>
      <p:grpSp>
        <p:nvGrpSpPr>
          <p:cNvPr id="3" name="Группа 2"/>
          <p:cNvGrpSpPr/>
          <p:nvPr/>
        </p:nvGrpSpPr>
        <p:grpSpPr>
          <a:xfrm>
            <a:off x="4644008" y="4830642"/>
            <a:ext cx="4309602" cy="1553921"/>
            <a:chOff x="205253" y="5118239"/>
            <a:chExt cx="4309602" cy="1553921"/>
          </a:xfrm>
        </p:grpSpPr>
        <p:sp>
          <p:nvSpPr>
            <p:cNvPr id="38" name="Rectangle 144">
              <a:extLst>
                <a:ext uri="{FF2B5EF4-FFF2-40B4-BE49-F238E27FC236}"/>
              </a:extLst>
            </p:cNvPr>
            <p:cNvSpPr>
              <a:spLocks noChangeArrowheads="1"/>
            </p:cNvSpPr>
            <p:nvPr/>
          </p:nvSpPr>
          <p:spPr bwMode="auto">
            <a:xfrm>
              <a:off x="205253" y="5477797"/>
              <a:ext cx="1713561" cy="923328"/>
            </a:xfrm>
            <a:prstGeom prst="rect">
              <a:avLst/>
            </a:prstGeom>
            <a:noFill/>
            <a:ln w="9525" algn="ctr">
              <a:noFill/>
              <a:miter lim="800000"/>
              <a:headEnd/>
              <a:tailEnd/>
            </a:ln>
          </p:spPr>
          <p:txBody>
            <a:bodyPr wrap="square" lIns="91438" tIns="45719" rIns="91438" bIns="45719" anchor="ctr">
              <a:spAutoFit/>
            </a:bodyPr>
            <a:lstStyle/>
            <a:p>
              <a:pPr algn="r">
                <a:defRPr/>
              </a:pPr>
              <a:r>
                <a:rPr lang="ru-RU" altLang="ru-RU" dirty="0" smtClean="0">
                  <a:solidFill>
                    <a:schemeClr val="bg2">
                      <a:lumMod val="10000"/>
                    </a:schemeClr>
                  </a:solidFill>
                  <a:latin typeface="Century Gothic" pitchFamily="34" charset="0"/>
                </a:rPr>
                <a:t>Объем банковских кредитов</a:t>
              </a:r>
              <a:endParaRPr lang="ru-RU" altLang="ru-RU" dirty="0">
                <a:solidFill>
                  <a:schemeClr val="bg2">
                    <a:lumMod val="10000"/>
                  </a:schemeClr>
                </a:solidFill>
                <a:latin typeface="Century Gothic" pitchFamily="34" charset="0"/>
              </a:endParaRPr>
            </a:p>
          </p:txBody>
        </p:sp>
        <p:sp>
          <p:nvSpPr>
            <p:cNvPr id="39" name="TextBox 6"/>
            <p:cNvSpPr txBox="1">
              <a:spLocks noChangeArrowheads="1"/>
            </p:cNvSpPr>
            <p:nvPr/>
          </p:nvSpPr>
          <p:spPr bwMode="auto">
            <a:xfrm>
              <a:off x="3637303" y="5156757"/>
              <a:ext cx="877552" cy="830995"/>
            </a:xfrm>
            <a:prstGeom prst="rect">
              <a:avLst/>
            </a:prstGeom>
            <a:noFill/>
            <a:ln w="9525">
              <a:noFill/>
              <a:miter lim="800000"/>
              <a:headEnd/>
              <a:tailEnd/>
            </a:ln>
          </p:spPr>
          <p:txBody>
            <a:bodyPr wrap="square" lIns="91438" tIns="45719" rIns="91438" bIns="45719">
              <a:spAutoFit/>
            </a:bodyPr>
            <a:lstStyle/>
            <a:p>
              <a:pPr algn="r"/>
              <a:r>
                <a:rPr lang="ru-RU" sz="1600" dirty="0" smtClean="0">
                  <a:solidFill>
                    <a:schemeClr val="tx1">
                      <a:lumMod val="65000"/>
                      <a:lumOff val="35000"/>
                    </a:schemeClr>
                  </a:solidFill>
                  <a:latin typeface="Century Gothic" pitchFamily="34" charset="0"/>
                </a:rPr>
                <a:t>2019</a:t>
              </a:r>
            </a:p>
            <a:p>
              <a:pPr algn="r"/>
              <a:r>
                <a:rPr lang="ru-RU" sz="1600" dirty="0" smtClean="0">
                  <a:solidFill>
                    <a:schemeClr val="tx1">
                      <a:lumMod val="65000"/>
                      <a:lumOff val="35000"/>
                    </a:schemeClr>
                  </a:solidFill>
                  <a:latin typeface="Century Gothic" pitchFamily="34" charset="0"/>
                </a:rPr>
                <a:t>год </a:t>
              </a:r>
              <a:r>
                <a:rPr lang="ru-RU" sz="1400" dirty="0" smtClean="0">
                  <a:solidFill>
                    <a:schemeClr val="tx1">
                      <a:lumMod val="65000"/>
                      <a:lumOff val="35000"/>
                    </a:schemeClr>
                  </a:solidFill>
                  <a:latin typeface="Century Gothic" pitchFamily="34" charset="0"/>
                </a:rPr>
                <a:t>(план)</a:t>
              </a:r>
              <a:endParaRPr lang="ru-RU" sz="1400" dirty="0">
                <a:solidFill>
                  <a:schemeClr val="tx1">
                    <a:lumMod val="65000"/>
                    <a:lumOff val="35000"/>
                  </a:schemeClr>
                </a:solidFill>
                <a:latin typeface="Century Gothic" pitchFamily="34" charset="0"/>
              </a:endParaRPr>
            </a:p>
          </p:txBody>
        </p:sp>
        <p:sp>
          <p:nvSpPr>
            <p:cNvPr id="40" name="Прямоугольник 39"/>
            <p:cNvSpPr/>
            <p:nvPr/>
          </p:nvSpPr>
          <p:spPr>
            <a:xfrm>
              <a:off x="1858738" y="5118239"/>
              <a:ext cx="1106558" cy="707886"/>
            </a:xfrm>
            <a:prstGeom prst="rect">
              <a:avLst/>
            </a:prstGeom>
            <a:ln>
              <a:noFill/>
            </a:ln>
          </p:spPr>
          <p:txBody>
            <a:bodyPr wrap="square">
              <a:spAutoFit/>
            </a:bodyPr>
            <a:lstStyle/>
            <a:p>
              <a:pPr algn="r"/>
              <a:r>
                <a:rPr lang="ru-RU" sz="4000" b="1" dirty="0" smtClean="0">
                  <a:solidFill>
                    <a:srgbClr val="FF0000"/>
                  </a:solidFill>
                  <a:latin typeface="Century Gothic" pitchFamily="34" charset="0"/>
                </a:rPr>
                <a:t>0,0</a:t>
              </a:r>
              <a:endParaRPr lang="ru-RU" sz="4000" b="1" dirty="0">
                <a:solidFill>
                  <a:srgbClr val="FF0000"/>
                </a:solidFill>
                <a:latin typeface="Century Gothic" pitchFamily="34" charset="0"/>
              </a:endParaRPr>
            </a:p>
          </p:txBody>
        </p:sp>
        <p:cxnSp>
          <p:nvCxnSpPr>
            <p:cNvPr id="41" name="Прямая соединительная линия 40"/>
            <p:cNvCxnSpPr/>
            <p:nvPr/>
          </p:nvCxnSpPr>
          <p:spPr>
            <a:xfrm>
              <a:off x="1996273" y="5138080"/>
              <a:ext cx="0" cy="153128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42" name="TextBox 6"/>
            <p:cNvSpPr txBox="1">
              <a:spLocks noChangeArrowheads="1"/>
            </p:cNvSpPr>
            <p:nvPr/>
          </p:nvSpPr>
          <p:spPr bwMode="auto">
            <a:xfrm>
              <a:off x="3635328" y="6087387"/>
              <a:ext cx="877552" cy="584773"/>
            </a:xfrm>
            <a:prstGeom prst="rect">
              <a:avLst/>
            </a:prstGeom>
            <a:noFill/>
            <a:ln w="9525">
              <a:noFill/>
              <a:miter lim="800000"/>
              <a:headEnd/>
              <a:tailEnd/>
            </a:ln>
          </p:spPr>
          <p:txBody>
            <a:bodyPr wrap="square" lIns="91438" tIns="45719" rIns="91438" bIns="45719">
              <a:spAutoFit/>
            </a:bodyPr>
            <a:lstStyle/>
            <a:p>
              <a:pPr algn="r"/>
              <a:r>
                <a:rPr lang="ru-RU" sz="1600" dirty="0" smtClean="0">
                  <a:solidFill>
                    <a:schemeClr val="tx1">
                      <a:lumMod val="65000"/>
                      <a:lumOff val="35000"/>
                    </a:schemeClr>
                  </a:solidFill>
                  <a:latin typeface="Century Gothic" pitchFamily="34" charset="0"/>
                </a:rPr>
                <a:t>2015</a:t>
              </a:r>
            </a:p>
            <a:p>
              <a:pPr algn="r"/>
              <a:r>
                <a:rPr lang="ru-RU" sz="1600" dirty="0" smtClean="0">
                  <a:solidFill>
                    <a:schemeClr val="tx1">
                      <a:lumMod val="65000"/>
                      <a:lumOff val="35000"/>
                    </a:schemeClr>
                  </a:solidFill>
                  <a:latin typeface="Century Gothic" pitchFamily="34" charset="0"/>
                </a:rPr>
                <a:t>год</a:t>
              </a:r>
              <a:endParaRPr lang="ru-RU" sz="1600" dirty="0">
                <a:solidFill>
                  <a:schemeClr val="tx1">
                    <a:lumMod val="65000"/>
                    <a:lumOff val="35000"/>
                  </a:schemeClr>
                </a:solidFill>
                <a:latin typeface="Century Gothic" pitchFamily="34" charset="0"/>
              </a:endParaRPr>
            </a:p>
          </p:txBody>
        </p:sp>
        <p:sp>
          <p:nvSpPr>
            <p:cNvPr id="43" name="Прямоугольник 42"/>
            <p:cNvSpPr/>
            <p:nvPr/>
          </p:nvSpPr>
          <p:spPr>
            <a:xfrm>
              <a:off x="1930746" y="6066264"/>
              <a:ext cx="1106558" cy="584775"/>
            </a:xfrm>
            <a:prstGeom prst="rect">
              <a:avLst/>
            </a:prstGeom>
            <a:ln>
              <a:noFill/>
            </a:ln>
          </p:spPr>
          <p:txBody>
            <a:bodyPr wrap="square">
              <a:spAutoFit/>
            </a:bodyPr>
            <a:lstStyle/>
            <a:p>
              <a:pPr algn="r"/>
              <a:r>
                <a:rPr lang="ru-RU" sz="3200" b="1" dirty="0" smtClean="0">
                  <a:solidFill>
                    <a:schemeClr val="tx1">
                      <a:lumMod val="65000"/>
                      <a:lumOff val="35000"/>
                    </a:schemeClr>
                  </a:solidFill>
                  <a:latin typeface="Century Gothic" pitchFamily="34" charset="0"/>
                </a:rPr>
                <a:t>15,1</a:t>
              </a:r>
              <a:endParaRPr lang="ru-RU" sz="3200" b="1" dirty="0">
                <a:solidFill>
                  <a:schemeClr val="tx1">
                    <a:lumMod val="65000"/>
                    <a:lumOff val="35000"/>
                  </a:schemeClr>
                </a:solidFill>
                <a:latin typeface="Century Gothic" pitchFamily="34" charset="0"/>
              </a:endParaRPr>
            </a:p>
          </p:txBody>
        </p:sp>
        <p:cxnSp>
          <p:nvCxnSpPr>
            <p:cNvPr id="44" name="Прямая соединительная линия 43"/>
            <p:cNvCxnSpPr/>
            <p:nvPr/>
          </p:nvCxnSpPr>
          <p:spPr>
            <a:xfrm>
              <a:off x="2018045" y="5950088"/>
              <a:ext cx="248194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45" name="TextBox 1">
              <a:extLst>
                <a:ext uri="{FF2B5EF4-FFF2-40B4-BE49-F238E27FC236}">
                  <a16:creationId xmlns="" xmlns:a16="http://schemas.microsoft.com/office/drawing/2014/main" id="{E7A0167D-986A-4461-808E-A9F6A0F31926}"/>
                </a:ext>
              </a:extLst>
            </p:cNvPr>
            <p:cNvSpPr txBox="1">
              <a:spLocks/>
            </p:cNvSpPr>
            <p:nvPr/>
          </p:nvSpPr>
          <p:spPr>
            <a:xfrm>
              <a:off x="2384032" y="5836702"/>
              <a:ext cx="234688" cy="234688"/>
            </a:xfrm>
            <a:prstGeom prst="ellipse">
              <a:avLst/>
            </a:prstGeom>
            <a:solidFill>
              <a:srgbClr val="FF0000">
                <a:alpha val="83000"/>
              </a:srgbClr>
            </a:solidFill>
            <a:ln w="19050">
              <a:solidFill>
                <a:srgbClr val="FF0000"/>
              </a:solidFill>
            </a:ln>
          </p:spPr>
          <p:txBody>
            <a:bodyPr wrap="none"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a:pPr>
              <a:r>
                <a:rPr lang="ru-RU" sz="1600" dirty="0" smtClean="0">
                  <a:solidFill>
                    <a:schemeClr val="bg1"/>
                  </a:solidFill>
                  <a:latin typeface="Century Gothic" pitchFamily="34" charset="0"/>
                  <a:sym typeface="Wingdings"/>
                </a:rPr>
                <a:t></a:t>
              </a:r>
              <a:endParaRPr lang="ru-RU" sz="1600" dirty="0">
                <a:solidFill>
                  <a:schemeClr val="bg1"/>
                </a:solidFill>
                <a:latin typeface="Century Gothic" pitchFamily="34" charset="0"/>
              </a:endParaRPr>
            </a:p>
          </p:txBody>
        </p:sp>
        <p:sp>
          <p:nvSpPr>
            <p:cNvPr id="46" name="Прямоугольник 45"/>
            <p:cNvSpPr/>
            <p:nvPr/>
          </p:nvSpPr>
          <p:spPr>
            <a:xfrm>
              <a:off x="2955290" y="6101237"/>
              <a:ext cx="730086" cy="523220"/>
            </a:xfrm>
            <a:prstGeom prst="rect">
              <a:avLst/>
            </a:prstGeom>
            <a:noFill/>
          </p:spPr>
          <p:txBody>
            <a:bodyPr wrap="square" anchor="ctr">
              <a:spAutoFit/>
            </a:bodyPr>
            <a:lstStyle/>
            <a:p>
              <a:r>
                <a:rPr lang="ru-RU" sz="1400" b="1" dirty="0" err="1" smtClean="0">
                  <a:solidFill>
                    <a:schemeClr val="tx1">
                      <a:lumMod val="65000"/>
                      <a:lumOff val="35000"/>
                    </a:schemeClr>
                  </a:solidFill>
                  <a:latin typeface="Century Gothic" panose="020B0502020202020204" pitchFamily="34" charset="0"/>
                  <a:ea typeface="Times New Roman"/>
                  <a:cs typeface="Times New Roman"/>
                </a:rPr>
                <a:t>млрд</a:t>
              </a:r>
              <a:endParaRPr lang="ru-RU" sz="1400" b="1" dirty="0" smtClean="0">
                <a:solidFill>
                  <a:schemeClr val="tx1">
                    <a:lumMod val="65000"/>
                    <a:lumOff val="35000"/>
                  </a:schemeClr>
                </a:solidFill>
                <a:latin typeface="Century Gothic" panose="020B0502020202020204" pitchFamily="34" charset="0"/>
                <a:ea typeface="Times New Roman"/>
                <a:cs typeface="Times New Roman"/>
              </a:endParaRPr>
            </a:p>
            <a:p>
              <a:r>
                <a:rPr lang="ru-RU" sz="1400" b="1" dirty="0" err="1" smtClean="0">
                  <a:solidFill>
                    <a:schemeClr val="tx1">
                      <a:lumMod val="65000"/>
                      <a:lumOff val="35000"/>
                    </a:schemeClr>
                  </a:solidFill>
                  <a:latin typeface="Century Gothic" panose="020B0502020202020204" pitchFamily="34" charset="0"/>
                  <a:ea typeface="Times New Roman"/>
                  <a:cs typeface="Times New Roman"/>
                </a:rPr>
                <a:t>руб</a:t>
              </a:r>
              <a:r>
                <a:rPr lang="en-US" sz="1400" b="1" dirty="0" smtClean="0">
                  <a:solidFill>
                    <a:schemeClr val="tx1">
                      <a:lumMod val="65000"/>
                      <a:lumOff val="35000"/>
                    </a:schemeClr>
                  </a:solidFill>
                  <a:latin typeface="Century Gothic" panose="020B0502020202020204" pitchFamily="34" charset="0"/>
                  <a:ea typeface="Times New Roman"/>
                  <a:cs typeface="Times New Roman"/>
                </a:rPr>
                <a:t>.</a:t>
              </a:r>
              <a:r>
                <a:rPr lang="ru-RU" sz="1400" b="1" dirty="0" smtClean="0">
                  <a:solidFill>
                    <a:schemeClr val="tx1">
                      <a:lumMod val="65000"/>
                      <a:lumOff val="35000"/>
                    </a:schemeClr>
                  </a:solidFill>
                  <a:latin typeface="Century Gothic" panose="020B0502020202020204" pitchFamily="34" charset="0"/>
                  <a:ea typeface="Times New Roman"/>
                  <a:cs typeface="Times New Roman"/>
                </a:rPr>
                <a:t> </a:t>
              </a:r>
              <a:endParaRPr lang="ru-RU" sz="1400" b="1" dirty="0">
                <a:solidFill>
                  <a:schemeClr val="tx1">
                    <a:lumMod val="65000"/>
                    <a:lumOff val="35000"/>
                  </a:schemeClr>
                </a:solidFill>
              </a:endParaRPr>
            </a:p>
          </p:txBody>
        </p:sp>
        <p:sp>
          <p:nvSpPr>
            <p:cNvPr id="47" name="Прямоугольник 46"/>
            <p:cNvSpPr/>
            <p:nvPr/>
          </p:nvSpPr>
          <p:spPr>
            <a:xfrm>
              <a:off x="2965296" y="5210086"/>
              <a:ext cx="730086" cy="523220"/>
            </a:xfrm>
            <a:prstGeom prst="rect">
              <a:avLst/>
            </a:prstGeom>
            <a:noFill/>
          </p:spPr>
          <p:txBody>
            <a:bodyPr wrap="square" anchor="ctr">
              <a:spAutoFit/>
            </a:bodyPr>
            <a:lstStyle/>
            <a:p>
              <a:r>
                <a:rPr lang="ru-RU" sz="1400" b="1" dirty="0" err="1" smtClean="0">
                  <a:solidFill>
                    <a:srgbClr val="FF0000"/>
                  </a:solidFill>
                  <a:latin typeface="Century Gothic" panose="020B0502020202020204" pitchFamily="34" charset="0"/>
                  <a:ea typeface="Times New Roman"/>
                  <a:cs typeface="Times New Roman"/>
                </a:rPr>
                <a:t>млрд</a:t>
              </a:r>
              <a:endParaRPr lang="ru-RU" sz="1400" b="1" dirty="0" smtClean="0">
                <a:solidFill>
                  <a:srgbClr val="FF0000"/>
                </a:solidFill>
                <a:latin typeface="Century Gothic" panose="020B0502020202020204" pitchFamily="34" charset="0"/>
                <a:ea typeface="Times New Roman"/>
                <a:cs typeface="Times New Roman"/>
              </a:endParaRPr>
            </a:p>
            <a:p>
              <a:r>
                <a:rPr lang="ru-RU" sz="1400" b="1" dirty="0" err="1" smtClean="0">
                  <a:solidFill>
                    <a:srgbClr val="FF0000"/>
                  </a:solidFill>
                  <a:latin typeface="Century Gothic" panose="020B0502020202020204" pitchFamily="34" charset="0"/>
                  <a:ea typeface="Times New Roman"/>
                  <a:cs typeface="Times New Roman"/>
                </a:rPr>
                <a:t>руб</a:t>
              </a:r>
              <a:r>
                <a:rPr lang="en-US" sz="1400" b="1" dirty="0" smtClean="0">
                  <a:solidFill>
                    <a:srgbClr val="FF0000"/>
                  </a:solidFill>
                  <a:latin typeface="Century Gothic" panose="020B0502020202020204" pitchFamily="34" charset="0"/>
                  <a:ea typeface="Times New Roman"/>
                  <a:cs typeface="Times New Roman"/>
                </a:rPr>
                <a:t>.</a:t>
              </a:r>
              <a:r>
                <a:rPr lang="ru-RU" sz="1400" b="1" dirty="0" smtClean="0">
                  <a:solidFill>
                    <a:srgbClr val="FF0000"/>
                  </a:solidFill>
                  <a:latin typeface="Century Gothic" panose="020B0502020202020204" pitchFamily="34" charset="0"/>
                  <a:ea typeface="Times New Roman"/>
                  <a:cs typeface="Times New Roman"/>
                </a:rPr>
                <a:t> </a:t>
              </a:r>
              <a:endParaRPr lang="ru-RU" sz="1400" b="1" dirty="0">
                <a:solidFill>
                  <a:srgbClr val="FF0000"/>
                </a:solidFill>
              </a:endParaRPr>
            </a:p>
          </p:txBody>
        </p:sp>
      </p:grpSp>
      <p:grpSp>
        <p:nvGrpSpPr>
          <p:cNvPr id="6" name="Группа 5"/>
          <p:cNvGrpSpPr/>
          <p:nvPr/>
        </p:nvGrpSpPr>
        <p:grpSpPr>
          <a:xfrm>
            <a:off x="107504" y="4820722"/>
            <a:ext cx="4124982" cy="1607252"/>
            <a:chOff x="4885773" y="5118239"/>
            <a:chExt cx="4124982" cy="1607252"/>
          </a:xfrm>
        </p:grpSpPr>
        <p:sp>
          <p:nvSpPr>
            <p:cNvPr id="23" name="Прямоугольник 22"/>
            <p:cNvSpPr/>
            <p:nvPr/>
          </p:nvSpPr>
          <p:spPr>
            <a:xfrm>
              <a:off x="7421753" y="5216187"/>
              <a:ext cx="805029" cy="523220"/>
            </a:xfrm>
            <a:prstGeom prst="rect">
              <a:avLst/>
            </a:prstGeom>
            <a:noFill/>
          </p:spPr>
          <p:txBody>
            <a:bodyPr wrap="none">
              <a:spAutoFit/>
            </a:bodyPr>
            <a:lstStyle/>
            <a:p>
              <a:r>
                <a:rPr lang="ru-RU" sz="1400" b="1" dirty="0" smtClean="0">
                  <a:solidFill>
                    <a:srgbClr val="FF0000"/>
                  </a:solidFill>
                  <a:latin typeface="Century Gothic" pitchFamily="34" charset="0"/>
                </a:rPr>
                <a:t>МЕСТО</a:t>
              </a:r>
            </a:p>
            <a:p>
              <a:r>
                <a:rPr lang="ru-RU" sz="1400" b="1" dirty="0" smtClean="0">
                  <a:solidFill>
                    <a:srgbClr val="FF0000"/>
                  </a:solidFill>
                  <a:latin typeface="Century Gothic" pitchFamily="34" charset="0"/>
                </a:rPr>
                <a:t>В РФ</a:t>
              </a:r>
              <a:endParaRPr lang="ru-RU" sz="1400" b="1" dirty="0">
                <a:solidFill>
                  <a:srgbClr val="FF0000"/>
                </a:solidFill>
                <a:latin typeface="Century Gothic" pitchFamily="34" charset="0"/>
              </a:endParaRPr>
            </a:p>
          </p:txBody>
        </p:sp>
        <p:sp>
          <p:nvSpPr>
            <p:cNvPr id="48" name="Rectangle 144">
              <a:extLst>
                <a:ext uri="{FF2B5EF4-FFF2-40B4-BE49-F238E27FC236}"/>
              </a:extLst>
            </p:cNvPr>
            <p:cNvSpPr>
              <a:spLocks noChangeArrowheads="1"/>
            </p:cNvSpPr>
            <p:nvPr/>
          </p:nvSpPr>
          <p:spPr bwMode="auto">
            <a:xfrm>
              <a:off x="4885773" y="5616297"/>
              <a:ext cx="1543804" cy="646329"/>
            </a:xfrm>
            <a:prstGeom prst="rect">
              <a:avLst/>
            </a:prstGeom>
            <a:noFill/>
            <a:ln w="9525" algn="ctr">
              <a:noFill/>
              <a:miter lim="800000"/>
              <a:headEnd/>
              <a:tailEnd/>
            </a:ln>
          </p:spPr>
          <p:txBody>
            <a:bodyPr wrap="square" lIns="91438" tIns="45719" rIns="91438" bIns="45719" anchor="ctr">
              <a:spAutoFit/>
            </a:bodyPr>
            <a:lstStyle/>
            <a:p>
              <a:pPr algn="r">
                <a:defRPr/>
              </a:pPr>
              <a:r>
                <a:rPr lang="ru-RU" altLang="ru-RU" dirty="0" smtClean="0">
                  <a:solidFill>
                    <a:schemeClr val="bg2">
                      <a:lumMod val="10000"/>
                    </a:schemeClr>
                  </a:solidFill>
                  <a:latin typeface="Century Gothic" pitchFamily="34" charset="0"/>
                </a:rPr>
                <a:t>По уровню госдолга</a:t>
              </a:r>
              <a:endParaRPr lang="ru-RU" altLang="ru-RU" dirty="0">
                <a:solidFill>
                  <a:schemeClr val="bg2">
                    <a:lumMod val="10000"/>
                  </a:schemeClr>
                </a:solidFill>
                <a:latin typeface="Century Gothic" pitchFamily="34" charset="0"/>
              </a:endParaRPr>
            </a:p>
          </p:txBody>
        </p:sp>
        <p:sp>
          <p:nvSpPr>
            <p:cNvPr id="49" name="TextBox 6"/>
            <p:cNvSpPr txBox="1">
              <a:spLocks noChangeArrowheads="1"/>
            </p:cNvSpPr>
            <p:nvPr/>
          </p:nvSpPr>
          <p:spPr bwMode="auto">
            <a:xfrm>
              <a:off x="8074583" y="5210088"/>
              <a:ext cx="877552" cy="584773"/>
            </a:xfrm>
            <a:prstGeom prst="rect">
              <a:avLst/>
            </a:prstGeom>
            <a:noFill/>
            <a:ln w="9525">
              <a:noFill/>
              <a:miter lim="800000"/>
              <a:headEnd/>
              <a:tailEnd/>
            </a:ln>
          </p:spPr>
          <p:txBody>
            <a:bodyPr wrap="square" lIns="91438" tIns="45719" rIns="91438" bIns="45719">
              <a:spAutoFit/>
            </a:bodyPr>
            <a:lstStyle/>
            <a:p>
              <a:pPr algn="r"/>
              <a:r>
                <a:rPr lang="ru-RU" sz="1600" dirty="0" smtClean="0">
                  <a:solidFill>
                    <a:schemeClr val="tx1">
                      <a:lumMod val="65000"/>
                      <a:lumOff val="35000"/>
                    </a:schemeClr>
                  </a:solidFill>
                  <a:latin typeface="Century Gothic" pitchFamily="34" charset="0"/>
                </a:rPr>
                <a:t>2018</a:t>
              </a:r>
            </a:p>
            <a:p>
              <a:pPr algn="r"/>
              <a:r>
                <a:rPr lang="ru-RU" sz="1600" dirty="0" smtClean="0">
                  <a:solidFill>
                    <a:schemeClr val="tx1">
                      <a:lumMod val="65000"/>
                      <a:lumOff val="35000"/>
                    </a:schemeClr>
                  </a:solidFill>
                  <a:latin typeface="Century Gothic" pitchFamily="34" charset="0"/>
                </a:rPr>
                <a:t>год</a:t>
              </a:r>
              <a:endParaRPr lang="ru-RU" sz="1600" dirty="0">
                <a:solidFill>
                  <a:schemeClr val="tx1">
                    <a:lumMod val="65000"/>
                    <a:lumOff val="35000"/>
                  </a:schemeClr>
                </a:solidFill>
                <a:latin typeface="Century Gothic" pitchFamily="34" charset="0"/>
              </a:endParaRPr>
            </a:p>
          </p:txBody>
        </p:sp>
        <p:sp>
          <p:nvSpPr>
            <p:cNvPr id="50" name="Прямоугольник 49"/>
            <p:cNvSpPr/>
            <p:nvPr/>
          </p:nvSpPr>
          <p:spPr>
            <a:xfrm>
              <a:off x="6369501" y="5118239"/>
              <a:ext cx="1106558" cy="707886"/>
            </a:xfrm>
            <a:prstGeom prst="rect">
              <a:avLst/>
            </a:prstGeom>
            <a:ln>
              <a:noFill/>
            </a:ln>
          </p:spPr>
          <p:txBody>
            <a:bodyPr wrap="square">
              <a:spAutoFit/>
            </a:bodyPr>
            <a:lstStyle/>
            <a:p>
              <a:pPr algn="r"/>
              <a:r>
                <a:rPr lang="ru-RU" sz="4000" b="1" dirty="0" smtClean="0">
                  <a:solidFill>
                    <a:srgbClr val="FF0000"/>
                  </a:solidFill>
                  <a:latin typeface="Century Gothic" pitchFamily="34" charset="0"/>
                </a:rPr>
                <a:t>25</a:t>
              </a:r>
              <a:endParaRPr lang="ru-RU" sz="4000" b="1" dirty="0">
                <a:solidFill>
                  <a:srgbClr val="FF0000"/>
                </a:solidFill>
                <a:latin typeface="Century Gothic" pitchFamily="34" charset="0"/>
              </a:endParaRPr>
            </a:p>
          </p:txBody>
        </p:sp>
        <p:cxnSp>
          <p:nvCxnSpPr>
            <p:cNvPr id="51" name="Прямая соединительная линия 50"/>
            <p:cNvCxnSpPr/>
            <p:nvPr/>
          </p:nvCxnSpPr>
          <p:spPr>
            <a:xfrm>
              <a:off x="6507036" y="5138080"/>
              <a:ext cx="0" cy="153128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52" name="TextBox 6"/>
            <p:cNvSpPr txBox="1">
              <a:spLocks noChangeArrowheads="1"/>
            </p:cNvSpPr>
            <p:nvPr/>
          </p:nvSpPr>
          <p:spPr bwMode="auto">
            <a:xfrm>
              <a:off x="8072608" y="6140718"/>
              <a:ext cx="877552" cy="584773"/>
            </a:xfrm>
            <a:prstGeom prst="rect">
              <a:avLst/>
            </a:prstGeom>
            <a:noFill/>
            <a:ln w="9525">
              <a:noFill/>
              <a:miter lim="800000"/>
              <a:headEnd/>
              <a:tailEnd/>
            </a:ln>
          </p:spPr>
          <p:txBody>
            <a:bodyPr wrap="square" lIns="91438" tIns="45719" rIns="91438" bIns="45719">
              <a:spAutoFit/>
            </a:bodyPr>
            <a:lstStyle/>
            <a:p>
              <a:pPr algn="r"/>
              <a:r>
                <a:rPr lang="ru-RU" sz="1600" dirty="0" smtClean="0">
                  <a:solidFill>
                    <a:schemeClr val="tx1">
                      <a:lumMod val="65000"/>
                      <a:lumOff val="35000"/>
                    </a:schemeClr>
                  </a:solidFill>
                  <a:latin typeface="Century Gothic" pitchFamily="34" charset="0"/>
                </a:rPr>
                <a:t>2012</a:t>
              </a:r>
            </a:p>
            <a:p>
              <a:pPr algn="r"/>
              <a:r>
                <a:rPr lang="ru-RU" sz="1600" dirty="0" smtClean="0">
                  <a:solidFill>
                    <a:schemeClr val="tx1">
                      <a:lumMod val="65000"/>
                      <a:lumOff val="35000"/>
                    </a:schemeClr>
                  </a:solidFill>
                  <a:latin typeface="Century Gothic" pitchFamily="34" charset="0"/>
                </a:rPr>
                <a:t>год</a:t>
              </a:r>
              <a:endParaRPr lang="ru-RU" sz="1600" dirty="0">
                <a:solidFill>
                  <a:schemeClr val="tx1">
                    <a:lumMod val="65000"/>
                    <a:lumOff val="35000"/>
                  </a:schemeClr>
                </a:solidFill>
                <a:latin typeface="Century Gothic" pitchFamily="34" charset="0"/>
              </a:endParaRPr>
            </a:p>
          </p:txBody>
        </p:sp>
        <p:cxnSp>
          <p:nvCxnSpPr>
            <p:cNvPr id="54" name="Прямая соединительная линия 53"/>
            <p:cNvCxnSpPr/>
            <p:nvPr/>
          </p:nvCxnSpPr>
          <p:spPr>
            <a:xfrm>
              <a:off x="6528808" y="5950088"/>
              <a:ext cx="248194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55" name="TextBox 1">
              <a:extLst>
                <a:ext uri="{FF2B5EF4-FFF2-40B4-BE49-F238E27FC236}">
                  <a16:creationId xmlns="" xmlns:a16="http://schemas.microsoft.com/office/drawing/2014/main" id="{E7A0167D-986A-4461-808E-A9F6A0F31926}"/>
                </a:ext>
              </a:extLst>
            </p:cNvPr>
            <p:cNvSpPr txBox="1">
              <a:spLocks/>
            </p:cNvSpPr>
            <p:nvPr/>
          </p:nvSpPr>
          <p:spPr>
            <a:xfrm>
              <a:off x="6894795" y="5836702"/>
              <a:ext cx="234688" cy="234688"/>
            </a:xfrm>
            <a:prstGeom prst="ellipse">
              <a:avLst/>
            </a:prstGeom>
            <a:solidFill>
              <a:srgbClr val="FF0000">
                <a:alpha val="83000"/>
              </a:srgbClr>
            </a:solidFill>
            <a:ln w="19050">
              <a:solidFill>
                <a:srgbClr val="FF0000"/>
              </a:solidFill>
            </a:ln>
          </p:spPr>
          <p:txBody>
            <a:bodyPr wrap="none"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a:pPr>
              <a:r>
                <a:rPr lang="ru-RU" sz="1600" dirty="0" smtClean="0">
                  <a:solidFill>
                    <a:schemeClr val="bg1"/>
                  </a:solidFill>
                  <a:latin typeface="Century Gothic" pitchFamily="34" charset="0"/>
                  <a:sym typeface="Wingdings"/>
                </a:rPr>
                <a:t></a:t>
              </a:r>
              <a:endParaRPr lang="ru-RU" sz="1600" dirty="0">
                <a:solidFill>
                  <a:schemeClr val="bg1"/>
                </a:solidFill>
                <a:latin typeface="Century Gothic" pitchFamily="34" charset="0"/>
              </a:endParaRPr>
            </a:p>
          </p:txBody>
        </p:sp>
        <p:sp>
          <p:nvSpPr>
            <p:cNvPr id="58" name="Прямоугольник 57"/>
            <p:cNvSpPr/>
            <p:nvPr/>
          </p:nvSpPr>
          <p:spPr>
            <a:xfrm>
              <a:off x="6588224" y="6067212"/>
              <a:ext cx="829919" cy="646331"/>
            </a:xfrm>
            <a:prstGeom prst="rect">
              <a:avLst/>
            </a:prstGeom>
            <a:ln>
              <a:noFill/>
            </a:ln>
          </p:spPr>
          <p:txBody>
            <a:bodyPr wrap="square">
              <a:spAutoFit/>
            </a:bodyPr>
            <a:lstStyle/>
            <a:p>
              <a:pPr algn="r"/>
              <a:r>
                <a:rPr lang="ru-RU" sz="3600" b="1" dirty="0" smtClean="0">
                  <a:solidFill>
                    <a:schemeClr val="tx1">
                      <a:lumMod val="50000"/>
                      <a:lumOff val="50000"/>
                    </a:schemeClr>
                  </a:solidFill>
                  <a:latin typeface="Century Gothic" pitchFamily="34" charset="0"/>
                </a:rPr>
                <a:t>81</a:t>
              </a:r>
              <a:endParaRPr lang="ru-RU" sz="3600" b="1" dirty="0">
                <a:solidFill>
                  <a:schemeClr val="tx1">
                    <a:lumMod val="50000"/>
                    <a:lumOff val="50000"/>
                  </a:schemeClr>
                </a:solidFill>
                <a:latin typeface="Century Gothic" pitchFamily="34" charset="0"/>
              </a:endParaRPr>
            </a:p>
          </p:txBody>
        </p:sp>
        <p:sp>
          <p:nvSpPr>
            <p:cNvPr id="59" name="Прямоугольник 58"/>
            <p:cNvSpPr/>
            <p:nvPr/>
          </p:nvSpPr>
          <p:spPr>
            <a:xfrm>
              <a:off x="7349352" y="6171494"/>
              <a:ext cx="716863" cy="461665"/>
            </a:xfrm>
            <a:prstGeom prst="rect">
              <a:avLst/>
            </a:prstGeom>
            <a:noFill/>
          </p:spPr>
          <p:txBody>
            <a:bodyPr wrap="none">
              <a:spAutoFit/>
            </a:bodyPr>
            <a:lstStyle/>
            <a:p>
              <a:r>
                <a:rPr lang="ru-RU" sz="1200" b="1" dirty="0" smtClean="0">
                  <a:solidFill>
                    <a:schemeClr val="tx1">
                      <a:lumMod val="50000"/>
                      <a:lumOff val="50000"/>
                    </a:schemeClr>
                  </a:solidFill>
                  <a:latin typeface="Century Gothic" pitchFamily="34" charset="0"/>
                </a:rPr>
                <a:t>МЕСТО</a:t>
              </a:r>
            </a:p>
            <a:p>
              <a:r>
                <a:rPr lang="ru-RU" sz="1200" b="1" dirty="0" smtClean="0">
                  <a:solidFill>
                    <a:schemeClr val="tx1">
                      <a:lumMod val="50000"/>
                      <a:lumOff val="50000"/>
                    </a:schemeClr>
                  </a:solidFill>
                  <a:latin typeface="Century Gothic" pitchFamily="34" charset="0"/>
                </a:rPr>
                <a:t>В РФ</a:t>
              </a:r>
              <a:endParaRPr lang="ru-RU" sz="1200" b="1" dirty="0">
                <a:solidFill>
                  <a:schemeClr val="tx1">
                    <a:lumMod val="50000"/>
                    <a:lumOff val="50000"/>
                  </a:schemeClr>
                </a:solidFill>
                <a:latin typeface="Century Gothic" pitchFamily="34" charset="0"/>
              </a:endParaRPr>
            </a:p>
          </p:txBody>
        </p:sp>
      </p:grpSp>
      <p:sp>
        <p:nvSpPr>
          <p:cNvPr id="53" name="TextBox 52">
            <a:extLst>
              <a:ext uri="{FF2B5EF4-FFF2-40B4-BE49-F238E27FC236}">
                <a16:creationId xmlns:a16="http://schemas.microsoft.com/office/drawing/2014/main" xmlns="" id="{873F1F83-3998-4F1A-B37C-E4A5BE7230BB}"/>
              </a:ext>
            </a:extLst>
          </p:cNvPr>
          <p:cNvSpPr txBox="1"/>
          <p:nvPr/>
        </p:nvSpPr>
        <p:spPr>
          <a:xfrm>
            <a:off x="395536" y="1336808"/>
            <a:ext cx="1872208" cy="954107"/>
          </a:xfrm>
          <a:prstGeom prst="rect">
            <a:avLst/>
          </a:prstGeom>
          <a:noFill/>
        </p:spPr>
        <p:txBody>
          <a:bodyPr wrap="square" rtlCol="0">
            <a:spAutoFit/>
          </a:bodyPr>
          <a:lstStyle/>
          <a:p>
            <a:pPr algn="ctr"/>
            <a:r>
              <a:rPr lang="ru-RU" sz="2400" b="1" dirty="0" smtClean="0">
                <a:solidFill>
                  <a:srgbClr val="FF0000"/>
                </a:solidFill>
                <a:latin typeface="Century Gothic" panose="020B0502020202020204" pitchFamily="34" charset="0"/>
              </a:rPr>
              <a:t>105%</a:t>
            </a:r>
          </a:p>
          <a:p>
            <a:pPr algn="ctr"/>
            <a:r>
              <a:rPr lang="ru-RU" sz="1600" dirty="0" smtClean="0">
                <a:solidFill>
                  <a:srgbClr val="FF0000"/>
                </a:solidFill>
                <a:latin typeface="Century Gothic" panose="020B0502020202020204" pitchFamily="34" charset="0"/>
              </a:rPr>
              <a:t>от собственных доходов</a:t>
            </a:r>
            <a:endParaRPr lang="ru-RU" sz="1600" dirty="0">
              <a:solidFill>
                <a:srgbClr val="FF0000"/>
              </a:solidFill>
              <a:latin typeface="Century Gothic" panose="020B0502020202020204" pitchFamily="34" charset="0"/>
            </a:endParaRPr>
          </a:p>
        </p:txBody>
      </p:sp>
      <p:sp>
        <p:nvSpPr>
          <p:cNvPr id="56" name="TextBox 55">
            <a:extLst>
              <a:ext uri="{FF2B5EF4-FFF2-40B4-BE49-F238E27FC236}">
                <a16:creationId xmlns:a16="http://schemas.microsoft.com/office/drawing/2014/main" xmlns="" id="{873F1F83-3998-4F1A-B37C-E4A5BE7230BB}"/>
              </a:ext>
            </a:extLst>
          </p:cNvPr>
          <p:cNvSpPr txBox="1"/>
          <p:nvPr/>
        </p:nvSpPr>
        <p:spPr>
          <a:xfrm>
            <a:off x="2136998" y="1813717"/>
            <a:ext cx="1872208" cy="954107"/>
          </a:xfrm>
          <a:prstGeom prst="rect">
            <a:avLst/>
          </a:prstGeom>
          <a:noFill/>
        </p:spPr>
        <p:txBody>
          <a:bodyPr wrap="square" rtlCol="0">
            <a:spAutoFit/>
          </a:bodyPr>
          <a:lstStyle/>
          <a:p>
            <a:pPr algn="ctr"/>
            <a:r>
              <a:rPr lang="ru-RU" sz="2400" b="1" dirty="0" smtClean="0">
                <a:solidFill>
                  <a:srgbClr val="FF0000"/>
                </a:solidFill>
                <a:latin typeface="Century Gothic" panose="020B0502020202020204" pitchFamily="34" charset="0"/>
              </a:rPr>
              <a:t>32%</a:t>
            </a:r>
          </a:p>
          <a:p>
            <a:pPr algn="ctr"/>
            <a:r>
              <a:rPr lang="ru-RU" sz="1600" dirty="0" smtClean="0">
                <a:solidFill>
                  <a:srgbClr val="FF0000"/>
                </a:solidFill>
                <a:latin typeface="Century Gothic" panose="020B0502020202020204" pitchFamily="34" charset="0"/>
              </a:rPr>
              <a:t>от собственных доходов</a:t>
            </a:r>
            <a:endParaRPr lang="ru-RU" sz="1600" dirty="0">
              <a:solidFill>
                <a:srgbClr val="FF0000"/>
              </a:solidFill>
              <a:latin typeface="Century Gothic" panose="020B0502020202020204" pitchFamily="34" charset="0"/>
            </a:endParaRPr>
          </a:p>
        </p:txBody>
      </p:sp>
      <p:sp>
        <p:nvSpPr>
          <p:cNvPr id="57" name="Прямоугольник 56"/>
          <p:cNvSpPr/>
          <p:nvPr/>
        </p:nvSpPr>
        <p:spPr>
          <a:xfrm>
            <a:off x="467544" y="2443197"/>
            <a:ext cx="1728192" cy="1393016"/>
          </a:xfrm>
          <a:prstGeom prst="rect">
            <a:avLst/>
          </a:prstGeom>
          <a:solidFill>
            <a:schemeClr val="bg1">
              <a:lumMod val="50000"/>
            </a:schemeClr>
          </a:solidFill>
        </p:spPr>
        <p:txBody>
          <a:bodyPr wrap="square" anchor="ctr">
            <a:noAutofit/>
          </a:bodyPr>
          <a:lstStyle/>
          <a:p>
            <a:pPr algn="ctr">
              <a:lnSpc>
                <a:spcPct val="80000"/>
              </a:lnSpc>
              <a:spcAft>
                <a:spcPts val="0"/>
              </a:spcAft>
            </a:pPr>
            <a:r>
              <a:rPr lang="ru-RU" sz="4400"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31,9</a:t>
            </a:r>
            <a:endParaRPr lang="en-US" sz="4400"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60" name="Прямоугольник 59"/>
          <p:cNvSpPr/>
          <p:nvPr/>
        </p:nvSpPr>
        <p:spPr>
          <a:xfrm>
            <a:off x="2195736" y="2813428"/>
            <a:ext cx="1754730" cy="1024864"/>
          </a:xfrm>
          <a:prstGeom prst="rect">
            <a:avLst/>
          </a:prstGeom>
          <a:gradFill flip="none" rotWithShape="1">
            <a:gsLst>
              <a:gs pos="49000">
                <a:srgbClr val="FA5729"/>
              </a:gs>
              <a:gs pos="10695">
                <a:srgbClr val="FE170B"/>
              </a:gs>
              <a:gs pos="0">
                <a:srgbClr val="FF0000"/>
              </a:gs>
              <a:gs pos="100000">
                <a:srgbClr val="FFC000"/>
              </a:gs>
              <a:gs pos="100000">
                <a:srgbClr val="FF0000">
                  <a:shade val="100000"/>
                  <a:satMod val="115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a:solidFill>
                  <a:schemeClr val="lt1"/>
                </a:solidFill>
                <a:effectLst>
                  <a:outerShdw blurRad="38100" dist="38100" dir="2700000" algn="tl">
                    <a:srgbClr val="000000">
                      <a:alpha val="43137"/>
                    </a:srgbClr>
                  </a:outerShdw>
                </a:effectLst>
                <a:latin typeface="Century Gothic" panose="020B0502020202020204" pitchFamily="34" charset="0"/>
              </a:rPr>
              <a:t>20,7</a:t>
            </a:r>
            <a:endParaRPr lang="en-US" sz="4000" dirty="0">
              <a:solidFill>
                <a:schemeClr val="lt1"/>
              </a:solidFill>
              <a:effectLst>
                <a:outerShdw blurRad="38100" dist="38100" dir="2700000" algn="tl">
                  <a:srgbClr val="000000">
                    <a:alpha val="43137"/>
                  </a:srgbClr>
                </a:outerShdw>
              </a:effectLst>
              <a:latin typeface="Century Gothic" panose="020B0502020202020204" pitchFamily="34" charset="0"/>
            </a:endParaRPr>
          </a:p>
        </p:txBody>
      </p:sp>
      <p:sp>
        <p:nvSpPr>
          <p:cNvPr id="61"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467544" y="3846345"/>
            <a:ext cx="1728191"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6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2013</a:t>
            </a:r>
            <a:endParaRPr lang="ru-RU" altLang="ru-RU" sz="24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62"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2195736" y="3838292"/>
            <a:ext cx="1754729"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6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2018</a:t>
            </a:r>
            <a:endParaRPr lang="ru-RU" altLang="ru-RU" sz="24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63" name="Прямоугольник 62"/>
          <p:cNvSpPr/>
          <p:nvPr/>
        </p:nvSpPr>
        <p:spPr>
          <a:xfrm>
            <a:off x="3950466" y="3139705"/>
            <a:ext cx="1754730" cy="696508"/>
          </a:xfrm>
          <a:prstGeom prst="rect">
            <a:avLst/>
          </a:prstGeom>
          <a:gradFill flip="none" rotWithShape="1">
            <a:gsLst>
              <a:gs pos="75000">
                <a:schemeClr val="accent6">
                  <a:lumMod val="75000"/>
                </a:schemeClr>
              </a:gs>
              <a:gs pos="39000">
                <a:srgbClr val="C00000"/>
              </a:gs>
              <a:gs pos="0">
                <a:srgbClr val="C00000"/>
              </a:gs>
              <a:gs pos="100000">
                <a:srgbClr val="FF0000"/>
              </a:gs>
              <a:gs pos="100000">
                <a:srgbClr val="FF0000">
                  <a:shade val="100000"/>
                  <a:satMod val="115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smtClean="0">
                <a:solidFill>
                  <a:schemeClr val="lt1"/>
                </a:solidFill>
                <a:effectLst>
                  <a:outerShdw blurRad="38100" dist="38100" dir="2700000" algn="tl">
                    <a:srgbClr val="000000">
                      <a:alpha val="43137"/>
                    </a:srgbClr>
                  </a:outerShdw>
                </a:effectLst>
                <a:latin typeface="Century Gothic" panose="020B0502020202020204" pitchFamily="34" charset="0"/>
              </a:rPr>
              <a:t>15,7</a:t>
            </a:r>
            <a:endParaRPr lang="en-US" sz="3600" dirty="0">
              <a:solidFill>
                <a:schemeClr val="lt1"/>
              </a:solidFill>
              <a:effectLst>
                <a:outerShdw blurRad="38100" dist="38100" dir="2700000" algn="tl">
                  <a:srgbClr val="000000">
                    <a:alpha val="43137"/>
                  </a:srgbClr>
                </a:outerShdw>
              </a:effectLst>
              <a:latin typeface="Century Gothic" panose="020B0502020202020204" pitchFamily="34" charset="0"/>
            </a:endParaRPr>
          </a:p>
        </p:txBody>
      </p:sp>
      <p:sp>
        <p:nvSpPr>
          <p:cNvPr id="64"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3950466" y="3836213"/>
            <a:ext cx="1754729"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6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2019</a:t>
            </a:r>
            <a:endParaRPr lang="ru-RU" altLang="ru-RU" sz="24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65" name="TextBox 64">
            <a:extLst>
              <a:ext uri="{FF2B5EF4-FFF2-40B4-BE49-F238E27FC236}">
                <a16:creationId xmlns:a16="http://schemas.microsoft.com/office/drawing/2014/main" xmlns="" id="{873F1F83-3998-4F1A-B37C-E4A5BE7230BB}"/>
              </a:ext>
            </a:extLst>
          </p:cNvPr>
          <p:cNvSpPr txBox="1"/>
          <p:nvPr/>
        </p:nvSpPr>
        <p:spPr>
          <a:xfrm>
            <a:off x="3891726" y="2185597"/>
            <a:ext cx="1872208" cy="954107"/>
          </a:xfrm>
          <a:prstGeom prst="rect">
            <a:avLst/>
          </a:prstGeom>
          <a:noFill/>
        </p:spPr>
        <p:txBody>
          <a:bodyPr wrap="square" rtlCol="0">
            <a:spAutoFit/>
          </a:bodyPr>
          <a:lstStyle/>
          <a:p>
            <a:pPr algn="ctr"/>
            <a:r>
              <a:rPr lang="ru-RU" sz="2400" b="1" dirty="0" smtClean="0">
                <a:solidFill>
                  <a:srgbClr val="FF0000"/>
                </a:solidFill>
                <a:latin typeface="Century Gothic" panose="020B0502020202020204" pitchFamily="34" charset="0"/>
              </a:rPr>
              <a:t>27%</a:t>
            </a:r>
          </a:p>
          <a:p>
            <a:pPr algn="ctr"/>
            <a:r>
              <a:rPr lang="ru-RU" sz="1600" dirty="0" smtClean="0">
                <a:solidFill>
                  <a:srgbClr val="FF0000"/>
                </a:solidFill>
                <a:latin typeface="Century Gothic" panose="020B0502020202020204" pitchFamily="34" charset="0"/>
              </a:rPr>
              <a:t>от собственных доходов</a:t>
            </a:r>
            <a:endParaRPr lang="ru-RU" sz="1600" dirty="0">
              <a:solidFill>
                <a:srgbClr val="FF0000"/>
              </a:solidFill>
              <a:latin typeface="Century Gothic" panose="020B0502020202020204" pitchFamily="34" charset="0"/>
            </a:endParaRPr>
          </a:p>
        </p:txBody>
      </p:sp>
    </p:spTree>
    <p:extLst>
      <p:ext uri="{BB962C8B-B14F-4D97-AF65-F5344CB8AC3E}">
        <p14:creationId xmlns:p14="http://schemas.microsoft.com/office/powerpoint/2010/main" xmlns="" val="13268281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 xmlns:a16="http://schemas.microsoft.com/office/drawing/2014/main" id="{BCB686DF-C207-4E07-B328-B7C2923CD445}"/>
              </a:ext>
            </a:extLst>
          </p:cNvPr>
          <p:cNvSpPr>
            <a:spLocks noChangeArrowheads="1"/>
          </p:cNvSpPr>
          <p:nvPr/>
        </p:nvSpPr>
        <p:spPr bwMode="auto">
          <a:xfrm>
            <a:off x="34330" y="44624"/>
            <a:ext cx="9109670" cy="433674"/>
          </a:xfrm>
          <a:prstGeom prst="rect">
            <a:avLst/>
          </a:prstGeom>
          <a:noFill/>
          <a:ln w="3175">
            <a:noFill/>
            <a:miter lim="800000"/>
            <a:headEnd/>
            <a:tailEnd/>
          </a:ln>
          <a:effectLst/>
        </p:spPr>
        <p:txBody>
          <a:bodyPr wrap="square" lIns="124683" tIns="62340" rIns="124683" bIns="62340" anchor="ctr">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2000" b="1" dirty="0" smtClean="0">
                <a:latin typeface="Century Gothic" pitchFamily="34" charset="0"/>
                <a:cs typeface="Times New Roman" pitchFamily="18" charset="0"/>
              </a:rPr>
              <a:t>БЮДЖЕТ </a:t>
            </a:r>
            <a:r>
              <a:rPr lang="ru-RU" sz="2000" b="1" dirty="0">
                <a:latin typeface="Century Gothic" pitchFamily="34" charset="0"/>
                <a:cs typeface="Times New Roman" pitchFamily="18" charset="0"/>
              </a:rPr>
              <a:t>РАЗВИТИЯ ВОЛОГОДСКОЙ </a:t>
            </a:r>
            <a:r>
              <a:rPr lang="ru-RU" sz="2000" b="1" dirty="0" smtClean="0">
                <a:latin typeface="Century Gothic" pitchFamily="34" charset="0"/>
                <a:cs typeface="Times New Roman" pitchFamily="18" charset="0"/>
              </a:rPr>
              <a:t>ОБЛАСТИ НА 2019-2021 ГОДЫ</a:t>
            </a:r>
            <a:endParaRPr lang="ru-RU" sz="2000" b="1" dirty="0">
              <a:latin typeface="Century Gothic" pitchFamily="34" charset="0"/>
              <a:cs typeface="Times New Roman" pitchFamily="18" charset="0"/>
            </a:endParaRPr>
          </a:p>
        </p:txBody>
      </p:sp>
      <p:sp>
        <p:nvSpPr>
          <p:cNvPr id="5" name="Номер слайда 4"/>
          <p:cNvSpPr>
            <a:spLocks noGrp="1"/>
          </p:cNvSpPr>
          <p:nvPr>
            <p:ph type="sldNum" sz="quarter" idx="12"/>
          </p:nvPr>
        </p:nvSpPr>
        <p:spPr>
          <a:xfrm>
            <a:off x="0" y="6547436"/>
            <a:ext cx="467544" cy="310564"/>
          </a:xfrm>
          <a:noFill/>
          <a:ln w="3175">
            <a:noFill/>
            <a:miter lim="800000"/>
            <a:headEnd/>
            <a:tailEnd/>
          </a:ln>
          <a:effectLst/>
        </p:spPr>
        <p:txBody>
          <a:bodyPr wrap="square" lIns="124683" tIns="62340" rIns="124683" bIns="62340" anchor="ctr">
            <a:spAutoFit/>
          </a:bodyPr>
          <a:lstStyle/>
          <a:p>
            <a:pPr algn="l">
              <a:spcBef>
                <a:spcPct val="0"/>
              </a:spcBef>
            </a:pPr>
            <a:fld id="{B19B0651-EE4F-4900-A07F-96A6BFA9D0F0}" type="slidenum">
              <a:rPr lang="ru-RU" smtClean="0">
                <a:solidFill>
                  <a:schemeClr val="bg1">
                    <a:lumMod val="65000"/>
                  </a:schemeClr>
                </a:solidFill>
                <a:latin typeface="Century Gothic" panose="020B0502020202020204" pitchFamily="34" charset="0"/>
              </a:rPr>
              <a:pPr algn="l">
                <a:spcBef>
                  <a:spcPct val="0"/>
                </a:spcBef>
              </a:pPr>
              <a:t>6</a:t>
            </a:fld>
            <a:endParaRPr lang="ru-RU" dirty="0">
              <a:solidFill>
                <a:schemeClr val="bg1">
                  <a:lumMod val="65000"/>
                </a:schemeClr>
              </a:solidFill>
              <a:latin typeface="Century Gothic" panose="020B0502020202020204" pitchFamily="34" charset="0"/>
            </a:endParaRPr>
          </a:p>
        </p:txBody>
      </p:sp>
      <p:sp>
        <p:nvSpPr>
          <p:cNvPr id="50" name="TextBox 49"/>
          <p:cNvSpPr txBox="1"/>
          <p:nvPr/>
        </p:nvSpPr>
        <p:spPr>
          <a:xfrm>
            <a:off x="827584" y="2967513"/>
            <a:ext cx="3744416" cy="646331"/>
          </a:xfrm>
          <a:prstGeom prst="rect">
            <a:avLst/>
          </a:prstGeom>
          <a:noFill/>
          <a:ln>
            <a:noFill/>
          </a:ln>
        </p:spPr>
        <p:txBody>
          <a:bodyPr wrap="square" rtlCol="0" anchor="ctr">
            <a:spAutoFit/>
          </a:bodyPr>
          <a:lstStyle/>
          <a:p>
            <a:pPr algn="ctr"/>
            <a:r>
              <a:rPr lang="ru-RU" sz="3600" b="1" dirty="0" smtClean="0">
                <a:solidFill>
                  <a:srgbClr val="FF0000"/>
                </a:solidFill>
                <a:latin typeface="Century Gothic" panose="020B0502020202020204" pitchFamily="34" charset="0"/>
                <a:cs typeface="Arial" pitchFamily="34" charset="0"/>
              </a:rPr>
              <a:t>221</a:t>
            </a:r>
            <a:r>
              <a:rPr lang="ru-RU" sz="1200" b="1" dirty="0" smtClean="0">
                <a:latin typeface="Century Gothic" panose="020B0502020202020204" pitchFamily="34" charset="0"/>
                <a:cs typeface="Arial" pitchFamily="34" charset="0"/>
              </a:rPr>
              <a:t> </a:t>
            </a:r>
            <a:r>
              <a:rPr lang="ru-RU" sz="1600" b="1" dirty="0" smtClean="0">
                <a:solidFill>
                  <a:schemeClr val="tx1">
                    <a:lumMod val="65000"/>
                    <a:lumOff val="35000"/>
                  </a:schemeClr>
                </a:solidFill>
                <a:latin typeface="Century Gothic" panose="020B0502020202020204" pitchFamily="34" charset="0"/>
                <a:cs typeface="Arial" pitchFamily="34" charset="0"/>
              </a:rPr>
              <a:t>км региональных дорог</a:t>
            </a:r>
            <a:endParaRPr lang="ru-RU" sz="1050" b="1" dirty="0">
              <a:latin typeface="Century Gothic" panose="020B0502020202020204" pitchFamily="34" charset="0"/>
              <a:cs typeface="Arial" pitchFamily="34" charset="0"/>
            </a:endParaRPr>
          </a:p>
        </p:txBody>
      </p:sp>
      <p:grpSp>
        <p:nvGrpSpPr>
          <p:cNvPr id="51" name="Группа 50"/>
          <p:cNvGrpSpPr/>
          <p:nvPr/>
        </p:nvGrpSpPr>
        <p:grpSpPr>
          <a:xfrm>
            <a:off x="683568" y="548680"/>
            <a:ext cx="2232248" cy="867930"/>
            <a:chOff x="4572000" y="760196"/>
            <a:chExt cx="2232248" cy="867930"/>
          </a:xfrm>
        </p:grpSpPr>
        <p:cxnSp>
          <p:nvCxnSpPr>
            <p:cNvPr id="53" name="Прямая соединительная линия 52"/>
            <p:cNvCxnSpPr/>
            <p:nvPr/>
          </p:nvCxnSpPr>
          <p:spPr>
            <a:xfrm>
              <a:off x="4572000" y="908720"/>
              <a:ext cx="0" cy="57606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4644008" y="760196"/>
              <a:ext cx="2160240" cy="867930"/>
            </a:xfrm>
            <a:prstGeom prst="rect">
              <a:avLst/>
            </a:prstGeom>
            <a:noFill/>
          </p:spPr>
          <p:txBody>
            <a:bodyPr wrap="square" rtlCol="0" anchor="ctr">
              <a:spAutoFit/>
            </a:bodyPr>
            <a:lstStyle/>
            <a:p>
              <a:pPr>
                <a:lnSpc>
                  <a:spcPct val="120000"/>
                </a:lnSpc>
              </a:pPr>
              <a:r>
                <a:rPr lang="ru-RU" sz="2400" b="1" dirty="0" smtClean="0">
                  <a:solidFill>
                    <a:srgbClr val="FF0000"/>
                  </a:solidFill>
                  <a:latin typeface="Century Gothic" panose="020B0502020202020204" pitchFamily="34" charset="0"/>
                </a:rPr>
                <a:t>43%</a:t>
              </a:r>
            </a:p>
            <a:p>
              <a:pPr>
                <a:lnSpc>
                  <a:spcPct val="120000"/>
                </a:lnSpc>
              </a:pPr>
              <a:r>
                <a:rPr lang="ru-RU" dirty="0" smtClean="0">
                  <a:latin typeface="Century Gothic" panose="020B0502020202020204" pitchFamily="34" charset="0"/>
                </a:rPr>
                <a:t>Дороги</a:t>
              </a:r>
              <a:endParaRPr lang="ru-RU" dirty="0">
                <a:latin typeface="Century Gothic" panose="020B0502020202020204" pitchFamily="34" charset="0"/>
              </a:endParaRPr>
            </a:p>
          </p:txBody>
        </p:sp>
      </p:grpSp>
      <p:grpSp>
        <p:nvGrpSpPr>
          <p:cNvPr id="55" name="Группа 54"/>
          <p:cNvGrpSpPr/>
          <p:nvPr/>
        </p:nvGrpSpPr>
        <p:grpSpPr>
          <a:xfrm>
            <a:off x="683568" y="1556792"/>
            <a:ext cx="2232248" cy="867930"/>
            <a:chOff x="4572000" y="760196"/>
            <a:chExt cx="2232248" cy="867930"/>
          </a:xfrm>
        </p:grpSpPr>
        <p:cxnSp>
          <p:nvCxnSpPr>
            <p:cNvPr id="56" name="Прямая соединительная линия 55"/>
            <p:cNvCxnSpPr/>
            <p:nvPr/>
          </p:nvCxnSpPr>
          <p:spPr>
            <a:xfrm>
              <a:off x="4572000" y="908720"/>
              <a:ext cx="0" cy="57606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4644008" y="760196"/>
              <a:ext cx="2160240" cy="867930"/>
            </a:xfrm>
            <a:prstGeom prst="rect">
              <a:avLst/>
            </a:prstGeom>
            <a:noFill/>
          </p:spPr>
          <p:txBody>
            <a:bodyPr wrap="square" rtlCol="0" anchor="ctr">
              <a:spAutoFit/>
            </a:bodyPr>
            <a:lstStyle/>
            <a:p>
              <a:pPr>
                <a:lnSpc>
                  <a:spcPct val="120000"/>
                </a:lnSpc>
              </a:pPr>
              <a:r>
                <a:rPr lang="ru-RU" sz="2400" b="1" dirty="0" smtClean="0">
                  <a:solidFill>
                    <a:srgbClr val="C00000"/>
                  </a:solidFill>
                  <a:latin typeface="Century Gothic" panose="020B0502020202020204" pitchFamily="34" charset="0"/>
                </a:rPr>
                <a:t>14%</a:t>
              </a:r>
            </a:p>
            <a:p>
              <a:pPr>
                <a:lnSpc>
                  <a:spcPct val="120000"/>
                </a:lnSpc>
              </a:pPr>
              <a:r>
                <a:rPr lang="ru-RU" dirty="0" smtClean="0">
                  <a:latin typeface="Century Gothic" panose="020B0502020202020204" pitchFamily="34" charset="0"/>
                </a:rPr>
                <a:t>Образование</a:t>
              </a:r>
              <a:endParaRPr lang="ru-RU" dirty="0">
                <a:latin typeface="Century Gothic" panose="020B0502020202020204" pitchFamily="34" charset="0"/>
              </a:endParaRPr>
            </a:p>
          </p:txBody>
        </p:sp>
      </p:grpSp>
      <p:grpSp>
        <p:nvGrpSpPr>
          <p:cNvPr id="58" name="Группа 57"/>
          <p:cNvGrpSpPr/>
          <p:nvPr/>
        </p:nvGrpSpPr>
        <p:grpSpPr>
          <a:xfrm>
            <a:off x="6382614" y="551909"/>
            <a:ext cx="2761386" cy="867930"/>
            <a:chOff x="4572000" y="711252"/>
            <a:chExt cx="2761386" cy="867930"/>
          </a:xfrm>
        </p:grpSpPr>
        <p:cxnSp>
          <p:nvCxnSpPr>
            <p:cNvPr id="59" name="Прямая соединительная линия 58"/>
            <p:cNvCxnSpPr/>
            <p:nvPr/>
          </p:nvCxnSpPr>
          <p:spPr>
            <a:xfrm>
              <a:off x="4572000" y="908720"/>
              <a:ext cx="0" cy="576064"/>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4644007" y="711252"/>
              <a:ext cx="2689379" cy="867930"/>
            </a:xfrm>
            <a:prstGeom prst="rect">
              <a:avLst/>
            </a:prstGeom>
            <a:noFill/>
          </p:spPr>
          <p:txBody>
            <a:bodyPr wrap="square" rtlCol="0" anchor="ctr">
              <a:spAutoFit/>
            </a:bodyPr>
            <a:lstStyle/>
            <a:p>
              <a:pPr>
                <a:lnSpc>
                  <a:spcPct val="120000"/>
                </a:lnSpc>
              </a:pPr>
              <a:r>
                <a:rPr lang="ru-RU" sz="2400" b="1" dirty="0" smtClean="0">
                  <a:solidFill>
                    <a:schemeClr val="bg1">
                      <a:lumMod val="50000"/>
                    </a:schemeClr>
                  </a:solidFill>
                  <a:latin typeface="Century Gothic" panose="020B0502020202020204" pitchFamily="34" charset="0"/>
                </a:rPr>
                <a:t>16%</a:t>
              </a:r>
            </a:p>
            <a:p>
              <a:pPr>
                <a:lnSpc>
                  <a:spcPct val="120000"/>
                </a:lnSpc>
              </a:pPr>
              <a:r>
                <a:rPr lang="ru-RU" dirty="0" smtClean="0">
                  <a:latin typeface="Century Gothic" panose="020B0502020202020204" pitchFamily="34" charset="0"/>
                </a:rPr>
                <a:t>Здравоохранение</a:t>
              </a:r>
              <a:endParaRPr lang="ru-RU" dirty="0">
                <a:latin typeface="Century Gothic" panose="020B0502020202020204" pitchFamily="34" charset="0"/>
              </a:endParaRPr>
            </a:p>
          </p:txBody>
        </p:sp>
      </p:grpSp>
      <p:grpSp>
        <p:nvGrpSpPr>
          <p:cNvPr id="65" name="Группа 64"/>
          <p:cNvGrpSpPr/>
          <p:nvPr/>
        </p:nvGrpSpPr>
        <p:grpSpPr>
          <a:xfrm>
            <a:off x="6382614" y="1595584"/>
            <a:ext cx="2761386" cy="867930"/>
            <a:chOff x="4572000" y="731951"/>
            <a:chExt cx="2761386" cy="867930"/>
          </a:xfrm>
        </p:grpSpPr>
        <p:cxnSp>
          <p:nvCxnSpPr>
            <p:cNvPr id="66" name="Прямая соединительная линия 65"/>
            <p:cNvCxnSpPr/>
            <p:nvPr/>
          </p:nvCxnSpPr>
          <p:spPr>
            <a:xfrm>
              <a:off x="4572000" y="908720"/>
              <a:ext cx="0" cy="576064"/>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4644007" y="731951"/>
              <a:ext cx="2689379" cy="867930"/>
            </a:xfrm>
            <a:prstGeom prst="rect">
              <a:avLst/>
            </a:prstGeom>
            <a:noFill/>
          </p:spPr>
          <p:txBody>
            <a:bodyPr wrap="square" rtlCol="0" anchor="ctr">
              <a:spAutoFit/>
            </a:bodyPr>
            <a:lstStyle/>
            <a:p>
              <a:pPr>
                <a:lnSpc>
                  <a:spcPct val="120000"/>
                </a:lnSpc>
              </a:pPr>
              <a:r>
                <a:rPr lang="ru-RU" sz="2400" b="1" dirty="0" smtClean="0">
                  <a:solidFill>
                    <a:schemeClr val="accent2"/>
                  </a:solidFill>
                  <a:latin typeface="Century Gothic" panose="020B0502020202020204" pitchFamily="34" charset="0"/>
                </a:rPr>
                <a:t>27%</a:t>
              </a:r>
            </a:p>
            <a:p>
              <a:pPr>
                <a:lnSpc>
                  <a:spcPct val="120000"/>
                </a:lnSpc>
              </a:pPr>
              <a:r>
                <a:rPr lang="ru-RU" dirty="0" smtClean="0">
                  <a:latin typeface="Century Gothic" panose="020B0502020202020204" pitchFamily="34" charset="0"/>
                </a:rPr>
                <a:t>Прочие объекты</a:t>
              </a:r>
              <a:endParaRPr lang="ru-RU" dirty="0">
                <a:latin typeface="Century Gothic" panose="020B0502020202020204" pitchFamily="34" charset="0"/>
              </a:endParaRPr>
            </a:p>
          </p:txBody>
        </p:sp>
      </p:grpSp>
      <p:sp>
        <p:nvSpPr>
          <p:cNvPr id="68" name="TextBox 67"/>
          <p:cNvSpPr txBox="1"/>
          <p:nvPr/>
        </p:nvSpPr>
        <p:spPr>
          <a:xfrm>
            <a:off x="107504" y="2535287"/>
            <a:ext cx="2952328" cy="461665"/>
          </a:xfrm>
          <a:prstGeom prst="rect">
            <a:avLst/>
          </a:prstGeom>
          <a:noFill/>
        </p:spPr>
        <p:txBody>
          <a:bodyPr wrap="square" rtlCol="0" anchor="ctr">
            <a:spAutoFit/>
          </a:bodyPr>
          <a:lstStyle/>
          <a:p>
            <a:r>
              <a:rPr lang="ru-RU" sz="2400" b="1" dirty="0" smtClean="0">
                <a:latin typeface="Century Gothic" panose="020B0502020202020204" pitchFamily="34" charset="0"/>
              </a:rPr>
              <a:t>В 2019 ГОДУ:</a:t>
            </a:r>
            <a:endParaRPr lang="ru-RU" sz="2400" b="1" dirty="0">
              <a:latin typeface="Century Gothic" panose="020B0502020202020204" pitchFamily="34" charset="0"/>
            </a:endParaRPr>
          </a:p>
        </p:txBody>
      </p:sp>
      <p:pic>
        <p:nvPicPr>
          <p:cNvPr id="69" name="Рисунок 6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43608" y="3440136"/>
            <a:ext cx="3312368" cy="1010383"/>
          </a:xfrm>
          <a:prstGeom prst="rect">
            <a:avLst/>
          </a:prstGeom>
        </p:spPr>
      </p:pic>
      <p:pic>
        <p:nvPicPr>
          <p:cNvPr id="70" name="Рисунок 69"/>
          <p:cNvPicPr>
            <a:picLocks noChangeAspect="1"/>
          </p:cNvPicPr>
          <p:nvPr/>
        </p:nvPicPr>
        <p:blipFill rotWithShape="1">
          <a:blip r:embed="rId4" cstate="print">
            <a:extLst>
              <a:ext uri="{28A0092B-C50C-407E-A947-70E740481C1C}">
                <a14:useLocalDpi xmlns:a14="http://schemas.microsoft.com/office/drawing/2010/main" xmlns="" val="0"/>
              </a:ext>
            </a:extLst>
          </a:blip>
          <a:srcRect t="35473"/>
          <a:stretch/>
        </p:blipFill>
        <p:spPr>
          <a:xfrm>
            <a:off x="3308608" y="5082170"/>
            <a:ext cx="2720472" cy="1755436"/>
          </a:xfrm>
          <a:prstGeom prst="rect">
            <a:avLst/>
          </a:prstGeom>
        </p:spPr>
      </p:pic>
      <p:pic>
        <p:nvPicPr>
          <p:cNvPr id="71" name="Рисунок 70"/>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220073" y="3079551"/>
            <a:ext cx="2736304" cy="1370968"/>
          </a:xfrm>
          <a:prstGeom prst="rect">
            <a:avLst/>
          </a:prstGeom>
        </p:spPr>
      </p:pic>
      <p:pic>
        <p:nvPicPr>
          <p:cNvPr id="72" name="Рисунок 71"/>
          <p:cNvPicPr>
            <a:picLocks noChangeAspect="1"/>
          </p:cNvPicPr>
          <p:nvPr/>
        </p:nvPicPr>
        <p:blipFill>
          <a:blip r:embed="rId6" cstate="print">
            <a:extLst>
              <a:ext uri="{BEBA8EAE-BF5A-486C-A8C5-ECC9F3942E4B}">
                <a14:imgProps xmlns:a14="http://schemas.microsoft.com/office/drawing/2010/main" xmlns="">
                  <a14:imgLayer r:embed="rId7">
                    <a14:imgEffect>
                      <a14:backgroundRemoval t="0" b="100000" l="308" r="100000">
                        <a14:foregroundMark x1="19538" y1="65886" x2="19538" y2="65886"/>
                        <a14:foregroundMark x1="18923" y1="69064" x2="18923" y2="69064"/>
                        <a14:foregroundMark x1="88462" y1="85452" x2="88462" y2="85452"/>
                        <a14:foregroundMark x1="90769" y1="81940" x2="90769" y2="81940"/>
                        <a14:foregroundMark x1="91385" y1="90301" x2="91385" y2="90301"/>
                        <a14:foregroundMark x1="96769" y1="87124" x2="96769" y2="87124"/>
                        <a14:foregroundMark x1="97538" y1="86120" x2="97538" y2="86120"/>
                        <a14:foregroundMark x1="31846" y1="11037" x2="31846" y2="11037"/>
                        <a14:foregroundMark x1="33538" y1="9699" x2="33538" y2="9699"/>
                        <a14:foregroundMark x1="37385" y1="8027" x2="37385" y2="8027"/>
                        <a14:foregroundMark x1="39846" y1="6522" x2="39846" y2="6522"/>
                        <a14:foregroundMark x1="48308" y1="4682" x2="48308" y2="4682"/>
                        <a14:foregroundMark x1="51538" y1="2843" x2="51538" y2="2843"/>
                        <a14:foregroundMark x1="30615" y1="19398" x2="30615" y2="19398"/>
                        <a14:foregroundMark x1="30615" y1="15217" x2="30615" y2="15217"/>
                        <a14:foregroundMark x1="28000" y1="20067" x2="28000" y2="20067"/>
                        <a14:foregroundMark x1="21077" y1="20569" x2="21077" y2="20569"/>
                        <a14:foregroundMark x1="18769" y1="20234" x2="18769" y2="20234"/>
                        <a14:foregroundMark x1="16000" y1="21739" x2="16000" y2="21739"/>
                        <a14:foregroundMark x1="8769" y1="26087" x2="8769" y2="26087"/>
                        <a14:foregroundMark x1="9231" y1="31104" x2="9231" y2="31104"/>
                        <a14:foregroundMark x1="8308" y1="29431" x2="8308" y2="29431"/>
                        <a14:foregroundMark x1="8769" y1="36288" x2="8769" y2="36288"/>
                        <a14:foregroundMark x1="9077" y1="40134" x2="9077" y2="40134"/>
                        <a14:backgroundMark x1="45231" y1="502" x2="45231" y2="502"/>
                      </a14:backgroundRemoval>
                    </a14:imgEffect>
                  </a14:imgLayer>
                </a14:imgProps>
              </a:ext>
              <a:ext uri="{28A0092B-C50C-407E-A947-70E740481C1C}">
                <a14:useLocalDpi xmlns:a14="http://schemas.microsoft.com/office/drawing/2010/main" xmlns="" val="0"/>
              </a:ext>
            </a:extLst>
          </a:blip>
          <a:stretch>
            <a:fillRect/>
          </a:stretch>
        </p:blipFill>
        <p:spPr>
          <a:xfrm>
            <a:off x="6870571" y="5141657"/>
            <a:ext cx="1661869" cy="1528920"/>
          </a:xfrm>
          <a:prstGeom prst="rect">
            <a:avLst/>
          </a:prstGeom>
        </p:spPr>
      </p:pic>
      <p:pic>
        <p:nvPicPr>
          <p:cNvPr id="73" name="Рисунок 72"/>
          <p:cNvPicPr>
            <a:picLocks noChangeAspect="1"/>
          </p:cNvPicPr>
          <p:nvPr/>
        </p:nvPicPr>
        <p:blipFill>
          <a:blip r:embed="rId8" cstate="print">
            <a:extLst>
              <a:ext uri="{BEBA8EAE-BF5A-486C-A8C5-ECC9F3942E4B}">
                <a14:imgProps xmlns:a14="http://schemas.microsoft.com/office/drawing/2010/main" xmlns="">
                  <a14:imgLayer r:embed="rId9">
                    <a14:imgEffect>
                      <a14:backgroundRemoval t="0" b="100000" l="0" r="100000">
                        <a14:foregroundMark x1="13086" y1="78320" x2="13086" y2="78320"/>
                        <a14:foregroundMark x1="11914" y1="30859" x2="11914" y2="30859"/>
                        <a14:foregroundMark x1="8008" y1="23828" x2="8008" y2="23828"/>
                        <a14:foregroundMark x1="17578" y1="23438" x2="17578" y2="23438"/>
                        <a14:foregroundMark x1="12109" y1="23242" x2="12109" y2="23242"/>
                        <a14:foregroundMark x1="8594" y1="26563" x2="8594" y2="26563"/>
                        <a14:foregroundMark x1="8789" y1="29297" x2="8789" y2="29297"/>
                        <a14:foregroundMark x1="18555" y1="20508" x2="18555" y2="20508"/>
                        <a14:foregroundMark x1="21094" y1="20508" x2="21094" y2="20508"/>
                        <a14:foregroundMark x1="16797" y1="21094" x2="16797" y2="21094"/>
                        <a14:foregroundMark x1="24023" y1="19141" x2="24023" y2="19141"/>
                        <a14:foregroundMark x1="19531" y1="20313" x2="19531" y2="20313"/>
                        <a14:foregroundMark x1="16797" y1="83203" x2="16797" y2="83203"/>
                      </a14:backgroundRemoval>
                    </a14:imgEffect>
                  </a14:imgLayer>
                </a14:imgProps>
              </a:ext>
              <a:ext uri="{28A0092B-C50C-407E-A947-70E740481C1C}">
                <a14:useLocalDpi xmlns:a14="http://schemas.microsoft.com/office/drawing/2010/main" xmlns="" val="0"/>
              </a:ext>
            </a:extLst>
          </a:blip>
          <a:stretch>
            <a:fillRect/>
          </a:stretch>
        </p:blipFill>
        <p:spPr>
          <a:xfrm>
            <a:off x="549896" y="5070157"/>
            <a:ext cx="1666666" cy="1666666"/>
          </a:xfrm>
          <a:prstGeom prst="rect">
            <a:avLst/>
          </a:prstGeom>
        </p:spPr>
      </p:pic>
      <p:sp>
        <p:nvSpPr>
          <p:cNvPr id="74" name="Прямоугольник 73"/>
          <p:cNvSpPr/>
          <p:nvPr/>
        </p:nvSpPr>
        <p:spPr>
          <a:xfrm>
            <a:off x="3071855" y="404664"/>
            <a:ext cx="2597185" cy="1569660"/>
          </a:xfrm>
          <a:prstGeom prst="rect">
            <a:avLst/>
          </a:prstGeom>
        </p:spPr>
        <p:txBody>
          <a:bodyPr wrap="none">
            <a:spAutoFit/>
          </a:bodyPr>
          <a:lstStyle/>
          <a:p>
            <a:pPr algn="ctr"/>
            <a:r>
              <a:rPr lang="ru-RU" sz="9600" b="1" dirty="0" smtClean="0">
                <a:solidFill>
                  <a:srgbClr val="FF0000"/>
                </a:solidFill>
                <a:latin typeface="Century Gothic" pitchFamily="34" charset="0"/>
              </a:rPr>
              <a:t>54,0</a:t>
            </a:r>
          </a:p>
        </p:txBody>
      </p:sp>
      <p:sp>
        <p:nvSpPr>
          <p:cNvPr id="75" name="Прямоугольник 74"/>
          <p:cNvSpPr/>
          <p:nvPr/>
        </p:nvSpPr>
        <p:spPr>
          <a:xfrm>
            <a:off x="2915816" y="1700808"/>
            <a:ext cx="2837106" cy="646331"/>
          </a:xfrm>
          <a:prstGeom prst="rect">
            <a:avLst/>
          </a:prstGeom>
        </p:spPr>
        <p:txBody>
          <a:bodyPr wrap="square">
            <a:spAutoFit/>
          </a:bodyPr>
          <a:lstStyle/>
          <a:p>
            <a:pPr algn="ctr"/>
            <a:r>
              <a:rPr lang="ru-RU" sz="3600" dirty="0" err="1" smtClean="0">
                <a:solidFill>
                  <a:srgbClr val="FF0000"/>
                </a:solidFill>
                <a:latin typeface="Century Gothic" pitchFamily="34" charset="0"/>
              </a:rPr>
              <a:t>млрд</a:t>
            </a:r>
            <a:r>
              <a:rPr lang="ru-RU" sz="3600" dirty="0" smtClean="0">
                <a:solidFill>
                  <a:srgbClr val="FF0000"/>
                </a:solidFill>
                <a:latin typeface="Century Gothic" pitchFamily="34" charset="0"/>
              </a:rPr>
              <a:t> руб.</a:t>
            </a:r>
            <a:endParaRPr lang="ru-RU" sz="6000" dirty="0" smtClean="0">
              <a:solidFill>
                <a:srgbClr val="FF0000"/>
              </a:solidFill>
              <a:latin typeface="Century Gothic" pitchFamily="34" charset="0"/>
            </a:endParaRPr>
          </a:p>
        </p:txBody>
      </p:sp>
      <p:sp>
        <p:nvSpPr>
          <p:cNvPr id="76" name="TextBox 75"/>
          <p:cNvSpPr txBox="1"/>
          <p:nvPr/>
        </p:nvSpPr>
        <p:spPr>
          <a:xfrm>
            <a:off x="6084168" y="2708920"/>
            <a:ext cx="2880320" cy="584775"/>
          </a:xfrm>
          <a:prstGeom prst="rect">
            <a:avLst/>
          </a:prstGeom>
          <a:noFill/>
          <a:ln>
            <a:noFill/>
          </a:ln>
        </p:spPr>
        <p:txBody>
          <a:bodyPr wrap="square" rtlCol="0" anchor="ctr">
            <a:spAutoFit/>
          </a:bodyPr>
          <a:lstStyle/>
          <a:p>
            <a:r>
              <a:rPr lang="ru-RU" sz="3200" b="1" dirty="0" smtClean="0">
                <a:solidFill>
                  <a:srgbClr val="FF0000"/>
                </a:solidFill>
                <a:latin typeface="Century Gothic" panose="020B0502020202020204" pitchFamily="34" charset="0"/>
                <a:cs typeface="Arial" pitchFamily="34" charset="0"/>
              </a:rPr>
              <a:t>75</a:t>
            </a:r>
            <a:r>
              <a:rPr lang="ru-RU" sz="1100" b="1" dirty="0" smtClean="0">
                <a:latin typeface="Century Gothic" panose="020B0502020202020204" pitchFamily="34" charset="0"/>
                <a:cs typeface="Arial" pitchFamily="34" charset="0"/>
              </a:rPr>
              <a:t> </a:t>
            </a:r>
            <a:r>
              <a:rPr lang="ru-RU" sz="1400" b="1" dirty="0" smtClean="0">
                <a:solidFill>
                  <a:schemeClr val="tx1">
                    <a:lumMod val="65000"/>
                    <a:lumOff val="35000"/>
                  </a:schemeClr>
                </a:solidFill>
                <a:latin typeface="Century Gothic" panose="020B0502020202020204" pitchFamily="34" charset="0"/>
                <a:cs typeface="Arial" pitchFamily="34" charset="0"/>
              </a:rPr>
              <a:t>детских садов и школ</a:t>
            </a:r>
            <a:endParaRPr lang="ru-RU" sz="1050" b="1" dirty="0">
              <a:latin typeface="Century Gothic" panose="020B0502020202020204" pitchFamily="34" charset="0"/>
              <a:cs typeface="Arial" pitchFamily="34" charset="0"/>
            </a:endParaRPr>
          </a:p>
        </p:txBody>
      </p:sp>
      <p:sp>
        <p:nvSpPr>
          <p:cNvPr id="77" name="TextBox 76"/>
          <p:cNvSpPr txBox="1"/>
          <p:nvPr/>
        </p:nvSpPr>
        <p:spPr>
          <a:xfrm>
            <a:off x="35496" y="4644425"/>
            <a:ext cx="3168352" cy="584775"/>
          </a:xfrm>
          <a:prstGeom prst="rect">
            <a:avLst/>
          </a:prstGeom>
          <a:noFill/>
          <a:ln>
            <a:noFill/>
          </a:ln>
        </p:spPr>
        <p:txBody>
          <a:bodyPr wrap="square" rtlCol="0" anchor="ctr">
            <a:spAutoFit/>
          </a:bodyPr>
          <a:lstStyle/>
          <a:p>
            <a:r>
              <a:rPr lang="ru-RU" sz="3200" b="1" dirty="0" smtClean="0">
                <a:solidFill>
                  <a:srgbClr val="FF0000"/>
                </a:solidFill>
                <a:latin typeface="Century Gothic" panose="020B0502020202020204" pitchFamily="34" charset="0"/>
                <a:cs typeface="Arial" pitchFamily="34" charset="0"/>
              </a:rPr>
              <a:t>100</a:t>
            </a:r>
            <a:r>
              <a:rPr lang="ru-RU" sz="1100" b="1" dirty="0" smtClean="0">
                <a:latin typeface="Century Gothic" panose="020B0502020202020204" pitchFamily="34" charset="0"/>
                <a:cs typeface="Arial" pitchFamily="34" charset="0"/>
              </a:rPr>
              <a:t> </a:t>
            </a:r>
            <a:r>
              <a:rPr lang="ru-RU" sz="1400" b="1" dirty="0" smtClean="0">
                <a:solidFill>
                  <a:schemeClr val="tx1">
                    <a:lumMod val="65000"/>
                    <a:lumOff val="35000"/>
                  </a:schemeClr>
                </a:solidFill>
                <a:latin typeface="Century Gothic" panose="020B0502020202020204" pitchFamily="34" charset="0"/>
                <a:cs typeface="Arial" pitchFamily="34" charset="0"/>
              </a:rPr>
              <a:t>учреждений культуры</a:t>
            </a:r>
            <a:endParaRPr lang="ru-RU" sz="1000" b="1" dirty="0">
              <a:latin typeface="Century Gothic" panose="020B0502020202020204" pitchFamily="34" charset="0"/>
              <a:cs typeface="Arial" pitchFamily="34" charset="0"/>
            </a:endParaRPr>
          </a:p>
        </p:txBody>
      </p:sp>
      <p:sp>
        <p:nvSpPr>
          <p:cNvPr id="78" name="TextBox 77"/>
          <p:cNvSpPr txBox="1"/>
          <p:nvPr/>
        </p:nvSpPr>
        <p:spPr>
          <a:xfrm>
            <a:off x="3347864" y="4653136"/>
            <a:ext cx="3168352" cy="584775"/>
          </a:xfrm>
          <a:prstGeom prst="rect">
            <a:avLst/>
          </a:prstGeom>
          <a:noFill/>
          <a:ln>
            <a:noFill/>
          </a:ln>
        </p:spPr>
        <p:txBody>
          <a:bodyPr wrap="square" rtlCol="0" anchor="ctr">
            <a:spAutoFit/>
          </a:bodyPr>
          <a:lstStyle/>
          <a:p>
            <a:r>
              <a:rPr lang="ru-RU" sz="3200" b="1" dirty="0" smtClean="0">
                <a:solidFill>
                  <a:srgbClr val="FF0000"/>
                </a:solidFill>
                <a:latin typeface="Century Gothic" panose="020B0502020202020204" pitchFamily="34" charset="0"/>
                <a:cs typeface="Arial" pitchFamily="34" charset="0"/>
              </a:rPr>
              <a:t>64</a:t>
            </a:r>
            <a:r>
              <a:rPr lang="ru-RU" sz="1100" b="1" dirty="0" smtClean="0">
                <a:solidFill>
                  <a:srgbClr val="FF0000"/>
                </a:solidFill>
                <a:latin typeface="Century Gothic" panose="020B0502020202020204" pitchFamily="34" charset="0"/>
                <a:cs typeface="Arial" pitchFamily="34" charset="0"/>
              </a:rPr>
              <a:t> </a:t>
            </a:r>
            <a:r>
              <a:rPr lang="ru-RU" sz="1400" b="1" dirty="0" smtClean="0">
                <a:solidFill>
                  <a:schemeClr val="tx1">
                    <a:lumMod val="65000"/>
                    <a:lumOff val="35000"/>
                  </a:schemeClr>
                </a:solidFill>
                <a:latin typeface="Century Gothic" panose="020B0502020202020204" pitchFamily="34" charset="0"/>
                <a:cs typeface="Arial" pitchFamily="34" charset="0"/>
              </a:rPr>
              <a:t>спортивных объекта</a:t>
            </a:r>
            <a:endParaRPr lang="ru-RU" sz="1400" b="1" dirty="0">
              <a:latin typeface="Century Gothic" panose="020B0502020202020204" pitchFamily="34" charset="0"/>
              <a:cs typeface="Arial" pitchFamily="34" charset="0"/>
            </a:endParaRPr>
          </a:p>
        </p:txBody>
      </p:sp>
      <p:sp>
        <p:nvSpPr>
          <p:cNvPr id="79" name="TextBox 78"/>
          <p:cNvSpPr txBox="1"/>
          <p:nvPr/>
        </p:nvSpPr>
        <p:spPr>
          <a:xfrm>
            <a:off x="6588224" y="4654911"/>
            <a:ext cx="2520280" cy="584775"/>
          </a:xfrm>
          <a:prstGeom prst="rect">
            <a:avLst/>
          </a:prstGeom>
          <a:noFill/>
          <a:ln>
            <a:noFill/>
          </a:ln>
        </p:spPr>
        <p:txBody>
          <a:bodyPr wrap="square" rtlCol="0" anchor="ctr">
            <a:spAutoFit/>
          </a:bodyPr>
          <a:lstStyle/>
          <a:p>
            <a:r>
              <a:rPr lang="ru-RU" sz="3200" b="1" dirty="0" smtClean="0">
                <a:solidFill>
                  <a:srgbClr val="FF0000"/>
                </a:solidFill>
                <a:latin typeface="Century Gothic" panose="020B0502020202020204" pitchFamily="34" charset="0"/>
                <a:cs typeface="Arial" pitchFamily="34" charset="0"/>
              </a:rPr>
              <a:t>36</a:t>
            </a:r>
            <a:r>
              <a:rPr lang="ru-RU" sz="1200" b="1" dirty="0" smtClean="0">
                <a:latin typeface="Century Gothic" panose="020B0502020202020204" pitchFamily="34" charset="0"/>
                <a:cs typeface="Arial" pitchFamily="34" charset="0"/>
              </a:rPr>
              <a:t> </a:t>
            </a:r>
            <a:r>
              <a:rPr lang="ru-RU" sz="1400" b="1" dirty="0" err="1" smtClean="0">
                <a:solidFill>
                  <a:schemeClr val="tx1">
                    <a:lumMod val="65000"/>
                    <a:lumOff val="35000"/>
                  </a:schemeClr>
                </a:solidFill>
                <a:latin typeface="Century Gothic" panose="020B0502020202020204" pitchFamily="34" charset="0"/>
                <a:cs typeface="Arial" pitchFamily="34" charset="0"/>
              </a:rPr>
              <a:t>мед.учреждений</a:t>
            </a:r>
            <a:endParaRPr lang="ru-RU" sz="1000" b="1" dirty="0">
              <a:latin typeface="Century Gothic" panose="020B0502020202020204" pitchFamily="34" charset="0"/>
              <a:cs typeface="Arial" pitchFamily="34" charset="0"/>
            </a:endParaRPr>
          </a:p>
        </p:txBody>
      </p:sp>
    </p:spTree>
    <p:extLst>
      <p:ext uri="{BB962C8B-B14F-4D97-AF65-F5344CB8AC3E}">
        <p14:creationId xmlns:p14="http://schemas.microsoft.com/office/powerpoint/2010/main" xmlns="" val="20978700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4"/>
          <p:cNvSpPr>
            <a:spLocks noGrp="1"/>
          </p:cNvSpPr>
          <p:nvPr>
            <p:ph type="sldNum" sz="quarter" idx="12"/>
          </p:nvPr>
        </p:nvSpPr>
        <p:spPr>
          <a:xfrm>
            <a:off x="0" y="6547436"/>
            <a:ext cx="467544" cy="310564"/>
          </a:xfrm>
          <a:noFill/>
          <a:ln w="3175">
            <a:noFill/>
            <a:miter lim="800000"/>
            <a:headEnd/>
            <a:tailEnd/>
          </a:ln>
          <a:effectLst/>
        </p:spPr>
        <p:txBody>
          <a:bodyPr wrap="square" lIns="124683" tIns="62340" rIns="124683" bIns="62340" anchor="ctr">
            <a:spAutoFit/>
          </a:bodyPr>
          <a:lstStyle/>
          <a:p>
            <a:pPr algn="l">
              <a:spcBef>
                <a:spcPct val="0"/>
              </a:spcBef>
            </a:pPr>
            <a:fld id="{B19B0651-EE4F-4900-A07F-96A6BFA9D0F0}" type="slidenum">
              <a:rPr lang="ru-RU" smtClean="0">
                <a:solidFill>
                  <a:schemeClr val="bg1">
                    <a:lumMod val="65000"/>
                  </a:schemeClr>
                </a:solidFill>
                <a:latin typeface="Century Gothic" panose="020B0502020202020204" pitchFamily="34" charset="0"/>
              </a:rPr>
              <a:pPr algn="l">
                <a:spcBef>
                  <a:spcPct val="0"/>
                </a:spcBef>
              </a:pPr>
              <a:t>7</a:t>
            </a:fld>
            <a:endParaRPr lang="ru-RU" dirty="0">
              <a:solidFill>
                <a:schemeClr val="bg1">
                  <a:lumMod val="65000"/>
                </a:schemeClr>
              </a:solidFill>
              <a:latin typeface="Century Gothic" panose="020B0502020202020204" pitchFamily="34" charset="0"/>
            </a:endParaRPr>
          </a:p>
        </p:txBody>
      </p:sp>
      <p:sp>
        <p:nvSpPr>
          <p:cNvPr id="113" name="Rectangle 5">
            <a:extLst>
              <a:ext uri="{FF2B5EF4-FFF2-40B4-BE49-F238E27FC236}">
                <a16:creationId xmlns="" xmlns:a16="http://schemas.microsoft.com/office/drawing/2014/main" id="{BCB686DF-C207-4E07-B328-B7C2923CD445}"/>
              </a:ext>
            </a:extLst>
          </p:cNvPr>
          <p:cNvSpPr>
            <a:spLocks noChangeArrowheads="1"/>
          </p:cNvSpPr>
          <p:nvPr/>
        </p:nvSpPr>
        <p:spPr bwMode="auto">
          <a:xfrm>
            <a:off x="101600" y="-633"/>
            <a:ext cx="9109670" cy="418285"/>
          </a:xfrm>
          <a:prstGeom prst="rect">
            <a:avLst/>
          </a:prstGeom>
          <a:noFill/>
          <a:ln w="3175">
            <a:noFill/>
            <a:miter lim="800000"/>
            <a:headEnd/>
            <a:tailEnd/>
          </a:ln>
          <a:effectLst/>
        </p:spPr>
        <p:txBody>
          <a:bodyPr wrap="square" lIns="124683" tIns="62340" rIns="124683" bIns="62340" anchor="ctr">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spcBef>
                <a:spcPct val="0"/>
              </a:spcBef>
              <a:buFontTx/>
              <a:buNone/>
            </a:pPr>
            <a:r>
              <a:rPr lang="ru-RU" altLang="ru-RU" sz="1900" b="1" dirty="0" smtClean="0">
                <a:latin typeface="Century Gothic" panose="020B0502020202020204" pitchFamily="34" charset="0"/>
                <a:cs typeface="Tahoma" panose="020B0604030504040204" pitchFamily="34" charset="0"/>
              </a:rPr>
              <a:t>СОЦИАЛЬНЫЕ </a:t>
            </a:r>
            <a:r>
              <a:rPr lang="ru-RU" altLang="ru-RU" sz="1900" b="1" dirty="0">
                <a:latin typeface="Century Gothic" panose="020B0502020202020204" pitchFamily="34" charset="0"/>
                <a:cs typeface="Tahoma" panose="020B0604030504040204" pitchFamily="34" charset="0"/>
              </a:rPr>
              <a:t>РАСХОДЫ БЮДЖЕТА ОБЛАСТИ, МЛРД.РУБ.</a:t>
            </a:r>
          </a:p>
        </p:txBody>
      </p:sp>
      <p:sp>
        <p:nvSpPr>
          <p:cNvPr id="114" name="Rectangle 5">
            <a:extLst>
              <a:ext uri="{FF2B5EF4-FFF2-40B4-BE49-F238E27FC236}">
                <a16:creationId xmlns:a16="http://schemas.microsoft.com/office/drawing/2014/main" xmlns="" id="{BCB686DF-C207-4E07-B328-B7C2923CD445}"/>
              </a:ext>
            </a:extLst>
          </p:cNvPr>
          <p:cNvSpPr>
            <a:spLocks noChangeArrowheads="1"/>
          </p:cNvSpPr>
          <p:nvPr/>
        </p:nvSpPr>
        <p:spPr bwMode="auto">
          <a:xfrm>
            <a:off x="364518" y="5588524"/>
            <a:ext cx="1688547" cy="372119"/>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2405" tIns="51203" rIns="102405" bIns="51203" rtlCol="0" anchor="ctr"/>
          <a:lstStyle/>
          <a:p>
            <a:pPr algn="r">
              <a:lnSpc>
                <a:spcPct val="100000"/>
              </a:lnSpc>
              <a:spcBef>
                <a:spcPct val="0"/>
              </a:spcBef>
              <a:buFontTx/>
              <a:buNone/>
            </a:pPr>
            <a:r>
              <a:rPr lang="ru-RU" altLang="ru-RU" sz="1200" b="1" dirty="0" smtClean="0">
                <a:solidFill>
                  <a:schemeClr val="tx1">
                    <a:lumMod val="95000"/>
                    <a:lumOff val="5000"/>
                  </a:schemeClr>
                </a:solidFill>
                <a:latin typeface="Century Gothic" panose="020B0502020202020204" pitchFamily="34" charset="0"/>
              </a:rPr>
              <a:t>Образование</a:t>
            </a:r>
            <a:endParaRPr lang="ru-RU" altLang="ru-RU" sz="1200" b="1" dirty="0">
              <a:solidFill>
                <a:schemeClr val="tx1">
                  <a:lumMod val="95000"/>
                  <a:lumOff val="5000"/>
                </a:schemeClr>
              </a:solidFill>
              <a:latin typeface="Century Gothic" panose="020B0502020202020204" pitchFamily="34" charset="0"/>
            </a:endParaRPr>
          </a:p>
        </p:txBody>
      </p:sp>
      <p:sp>
        <p:nvSpPr>
          <p:cNvPr id="115" name="Rectangle 5">
            <a:extLst>
              <a:ext uri="{FF2B5EF4-FFF2-40B4-BE49-F238E27FC236}">
                <a16:creationId xmlns:a16="http://schemas.microsoft.com/office/drawing/2014/main" xmlns="" id="{BCB686DF-C207-4E07-B328-B7C2923CD445}"/>
              </a:ext>
            </a:extLst>
          </p:cNvPr>
          <p:cNvSpPr>
            <a:spLocks noChangeArrowheads="1"/>
          </p:cNvSpPr>
          <p:nvPr/>
        </p:nvSpPr>
        <p:spPr bwMode="auto">
          <a:xfrm>
            <a:off x="2466542" y="5588524"/>
            <a:ext cx="1575441" cy="372119"/>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2405" tIns="51203" rIns="102405" bIns="51203" rtlCol="0" anchor="ctr"/>
          <a:lstStyle/>
          <a:p>
            <a:pPr algn="r">
              <a:lnSpc>
                <a:spcPct val="100000"/>
              </a:lnSpc>
              <a:spcBef>
                <a:spcPct val="0"/>
              </a:spcBef>
              <a:buFontTx/>
              <a:buNone/>
            </a:pPr>
            <a:r>
              <a:rPr lang="ru-RU" altLang="ru-RU" sz="1200" b="1" dirty="0" smtClean="0">
                <a:solidFill>
                  <a:schemeClr val="tx1">
                    <a:lumMod val="95000"/>
                    <a:lumOff val="5000"/>
                  </a:schemeClr>
                </a:solidFill>
                <a:latin typeface="Century Gothic" panose="020B0502020202020204" pitchFamily="34" charset="0"/>
              </a:rPr>
              <a:t>Культура</a:t>
            </a:r>
            <a:endParaRPr lang="ru-RU" altLang="ru-RU" sz="1200" b="1" dirty="0">
              <a:solidFill>
                <a:schemeClr val="tx1">
                  <a:lumMod val="95000"/>
                  <a:lumOff val="5000"/>
                </a:schemeClr>
              </a:solidFill>
              <a:latin typeface="Century Gothic" panose="020B0502020202020204" pitchFamily="34" charset="0"/>
            </a:endParaRPr>
          </a:p>
        </p:txBody>
      </p:sp>
      <p:sp>
        <p:nvSpPr>
          <p:cNvPr id="116" name="Rectangle 5">
            <a:extLst>
              <a:ext uri="{FF2B5EF4-FFF2-40B4-BE49-F238E27FC236}">
                <a16:creationId xmlns:a16="http://schemas.microsoft.com/office/drawing/2014/main" xmlns="" id="{BCB686DF-C207-4E07-B328-B7C2923CD445}"/>
              </a:ext>
            </a:extLst>
          </p:cNvPr>
          <p:cNvSpPr>
            <a:spLocks noChangeArrowheads="1"/>
          </p:cNvSpPr>
          <p:nvPr/>
        </p:nvSpPr>
        <p:spPr bwMode="auto">
          <a:xfrm>
            <a:off x="4483125" y="5578836"/>
            <a:ext cx="2010459" cy="372119"/>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2405" tIns="51203" rIns="102405" bIns="51203" rtlCol="0" anchor="ctr"/>
          <a:lstStyle/>
          <a:p>
            <a:pPr algn="r">
              <a:lnSpc>
                <a:spcPct val="100000"/>
              </a:lnSpc>
              <a:spcBef>
                <a:spcPct val="0"/>
              </a:spcBef>
              <a:buFontTx/>
              <a:buNone/>
            </a:pPr>
            <a:r>
              <a:rPr lang="ru-RU" altLang="ru-RU" sz="1200" b="1" dirty="0" smtClean="0">
                <a:solidFill>
                  <a:schemeClr val="tx1">
                    <a:lumMod val="95000"/>
                    <a:lumOff val="5000"/>
                  </a:schemeClr>
                </a:solidFill>
                <a:latin typeface="Century Gothic" panose="020B0502020202020204" pitchFamily="34" charset="0"/>
              </a:rPr>
              <a:t>Здравоохранение</a:t>
            </a:r>
            <a:endParaRPr lang="ru-RU" altLang="ru-RU" sz="1200" b="1" dirty="0">
              <a:solidFill>
                <a:schemeClr val="tx1">
                  <a:lumMod val="95000"/>
                  <a:lumOff val="5000"/>
                </a:schemeClr>
              </a:solidFill>
              <a:latin typeface="Century Gothic" panose="020B0502020202020204" pitchFamily="34" charset="0"/>
            </a:endParaRPr>
          </a:p>
        </p:txBody>
      </p:sp>
      <p:sp>
        <p:nvSpPr>
          <p:cNvPr id="117" name="Rectangle 5">
            <a:extLst>
              <a:ext uri="{FF2B5EF4-FFF2-40B4-BE49-F238E27FC236}">
                <a16:creationId xmlns:a16="http://schemas.microsoft.com/office/drawing/2014/main" xmlns="" id="{BCB686DF-C207-4E07-B328-B7C2923CD445}"/>
              </a:ext>
            </a:extLst>
          </p:cNvPr>
          <p:cNvSpPr>
            <a:spLocks noChangeArrowheads="1"/>
          </p:cNvSpPr>
          <p:nvPr/>
        </p:nvSpPr>
        <p:spPr bwMode="auto">
          <a:xfrm>
            <a:off x="6778574" y="5578553"/>
            <a:ext cx="2244849" cy="372119"/>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2405" tIns="51203" rIns="102405" bIns="51203" rtlCol="0" anchor="ctr"/>
          <a:lstStyle/>
          <a:p>
            <a:pPr algn="r">
              <a:lnSpc>
                <a:spcPct val="100000"/>
              </a:lnSpc>
              <a:spcBef>
                <a:spcPct val="0"/>
              </a:spcBef>
              <a:buFontTx/>
              <a:buNone/>
            </a:pPr>
            <a:r>
              <a:rPr lang="ru-RU" altLang="ru-RU" sz="1200" b="1" dirty="0" smtClean="0">
                <a:solidFill>
                  <a:schemeClr val="tx1">
                    <a:lumMod val="95000"/>
                    <a:lumOff val="5000"/>
                  </a:schemeClr>
                </a:solidFill>
                <a:latin typeface="Century Gothic" panose="020B0502020202020204" pitchFamily="34" charset="0"/>
              </a:rPr>
              <a:t>Социальная политика</a:t>
            </a:r>
            <a:endParaRPr lang="ru-RU" altLang="ru-RU" sz="1200" b="1" dirty="0">
              <a:solidFill>
                <a:schemeClr val="tx1">
                  <a:lumMod val="95000"/>
                  <a:lumOff val="5000"/>
                </a:schemeClr>
              </a:solidFill>
              <a:latin typeface="Century Gothic" panose="020B0502020202020204" pitchFamily="34" charset="0"/>
            </a:endParaRPr>
          </a:p>
        </p:txBody>
      </p:sp>
      <p:sp>
        <p:nvSpPr>
          <p:cNvPr id="119" name="Прямоугольник 118"/>
          <p:cNvSpPr/>
          <p:nvPr/>
        </p:nvSpPr>
        <p:spPr>
          <a:xfrm>
            <a:off x="394207" y="4855473"/>
            <a:ext cx="722753" cy="324815"/>
          </a:xfrm>
          <a:prstGeom prst="rect">
            <a:avLst/>
          </a:prstGeom>
          <a:solidFill>
            <a:schemeClr val="bg1">
              <a:lumMod val="50000"/>
            </a:schemeClr>
          </a:solidFill>
        </p:spPr>
        <p:txBody>
          <a:bodyPr wrap="square" anchor="ctr">
            <a:noAutofit/>
          </a:bodyPr>
          <a:lstStyle/>
          <a:p>
            <a:pPr algn="ctr">
              <a:lnSpc>
                <a:spcPct val="80000"/>
              </a:lnSpc>
              <a:spcAft>
                <a:spcPts val="0"/>
              </a:spcAft>
            </a:pPr>
            <a:r>
              <a:rPr lang="ru-RU" dirty="0" smtClean="0">
                <a:solidFill>
                  <a:schemeClr val="bg1"/>
                </a:solidFill>
                <a:latin typeface="Century Gothic" pitchFamily="34" charset="0"/>
                <a:ea typeface="Calibri"/>
                <a:cs typeface="Times New Roman"/>
              </a:rPr>
              <a:t>13,3</a:t>
            </a:r>
            <a:endParaRPr lang="en-US" dirty="0" smtClean="0">
              <a:solidFill>
                <a:schemeClr val="bg1"/>
              </a:solidFill>
              <a:latin typeface="Century Gothic" pitchFamily="34" charset="0"/>
              <a:ea typeface="Calibri"/>
              <a:cs typeface="Times New Roman"/>
            </a:endParaRPr>
          </a:p>
        </p:txBody>
      </p:sp>
      <p:sp>
        <p:nvSpPr>
          <p:cNvPr id="120" name="Прямоугольник 119"/>
          <p:cNvSpPr/>
          <p:nvPr/>
        </p:nvSpPr>
        <p:spPr>
          <a:xfrm>
            <a:off x="1139919" y="4595147"/>
            <a:ext cx="913145" cy="585141"/>
          </a:xfrm>
          <a:prstGeom prst="rect">
            <a:avLst/>
          </a:prstGeom>
          <a:gradFill flip="none" rotWithShape="1">
            <a:gsLst>
              <a:gs pos="49000">
                <a:srgbClr val="FA5729"/>
              </a:gs>
              <a:gs pos="10695">
                <a:srgbClr val="FE170B"/>
              </a:gs>
              <a:gs pos="0">
                <a:srgbClr val="FF0000"/>
              </a:gs>
              <a:gs pos="100000">
                <a:srgbClr val="FFC000"/>
              </a:gs>
              <a:gs pos="100000">
                <a:srgbClr val="FF0000">
                  <a:shade val="100000"/>
                  <a:satMod val="115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solidFill>
                  <a:schemeClr val="lt1"/>
                </a:solidFill>
                <a:effectLst>
                  <a:outerShdw blurRad="38100" dist="38100" dir="2700000" algn="tl">
                    <a:srgbClr val="000000">
                      <a:alpha val="43137"/>
                    </a:srgbClr>
                  </a:outerShdw>
                </a:effectLst>
                <a:latin typeface="Century Gothic" panose="020B0502020202020204" pitchFamily="34" charset="0"/>
              </a:rPr>
              <a:t>25,3</a:t>
            </a:r>
            <a:endParaRPr lang="en-US" sz="2800" dirty="0">
              <a:solidFill>
                <a:schemeClr val="lt1"/>
              </a:solidFill>
              <a:effectLst>
                <a:outerShdw blurRad="38100" dist="38100" dir="2700000" algn="tl">
                  <a:srgbClr val="000000">
                    <a:alpha val="43137"/>
                  </a:srgbClr>
                </a:outerShdw>
              </a:effectLst>
              <a:latin typeface="Century Gothic" panose="020B0502020202020204" pitchFamily="34" charset="0"/>
            </a:endParaRPr>
          </a:p>
        </p:txBody>
      </p:sp>
      <p:sp>
        <p:nvSpPr>
          <p:cNvPr id="121"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396880" y="5125033"/>
            <a:ext cx="72008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2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2011</a:t>
            </a:r>
            <a:endParaRPr lang="ru-RU" altLang="ru-RU" sz="18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122"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1139920" y="5135916"/>
            <a:ext cx="91314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2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2019</a:t>
            </a:r>
            <a:endParaRPr lang="ru-RU" altLang="ru-RU" sz="18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124" name="Прямоугольник 123"/>
          <p:cNvSpPr/>
          <p:nvPr/>
        </p:nvSpPr>
        <p:spPr>
          <a:xfrm>
            <a:off x="2420591" y="4772395"/>
            <a:ext cx="722753" cy="407893"/>
          </a:xfrm>
          <a:prstGeom prst="rect">
            <a:avLst/>
          </a:prstGeom>
          <a:solidFill>
            <a:schemeClr val="bg1">
              <a:lumMod val="50000"/>
            </a:schemeClr>
          </a:solidFill>
        </p:spPr>
        <p:txBody>
          <a:bodyPr wrap="square" anchor="ctr">
            <a:noAutofit/>
          </a:bodyPr>
          <a:lstStyle/>
          <a:p>
            <a:pPr algn="ctr">
              <a:lnSpc>
                <a:spcPct val="80000"/>
              </a:lnSpc>
              <a:spcAft>
                <a:spcPts val="0"/>
              </a:spcAft>
            </a:pPr>
            <a:r>
              <a:rPr lang="ru-RU" dirty="0" smtClean="0">
                <a:solidFill>
                  <a:schemeClr val="bg1"/>
                </a:solidFill>
                <a:latin typeface="Century Gothic" pitchFamily="34" charset="0"/>
                <a:ea typeface="Calibri"/>
                <a:cs typeface="Times New Roman"/>
              </a:rPr>
              <a:t>2,2</a:t>
            </a:r>
            <a:endParaRPr lang="en-US" dirty="0" smtClean="0">
              <a:solidFill>
                <a:schemeClr val="bg1"/>
              </a:solidFill>
              <a:latin typeface="Century Gothic" pitchFamily="34" charset="0"/>
              <a:ea typeface="Calibri"/>
              <a:cs typeface="Times New Roman"/>
            </a:endParaRPr>
          </a:p>
        </p:txBody>
      </p:sp>
      <p:sp>
        <p:nvSpPr>
          <p:cNvPr id="125" name="Прямоугольник 124"/>
          <p:cNvSpPr/>
          <p:nvPr/>
        </p:nvSpPr>
        <p:spPr>
          <a:xfrm>
            <a:off x="3166303" y="4595147"/>
            <a:ext cx="913145" cy="585141"/>
          </a:xfrm>
          <a:prstGeom prst="rect">
            <a:avLst/>
          </a:prstGeom>
          <a:gradFill flip="none" rotWithShape="1">
            <a:gsLst>
              <a:gs pos="49000">
                <a:srgbClr val="FA5729"/>
              </a:gs>
              <a:gs pos="10695">
                <a:srgbClr val="FE170B"/>
              </a:gs>
              <a:gs pos="0">
                <a:srgbClr val="FF0000"/>
              </a:gs>
              <a:gs pos="100000">
                <a:srgbClr val="FFC000"/>
              </a:gs>
              <a:gs pos="100000">
                <a:srgbClr val="FF0000">
                  <a:shade val="100000"/>
                  <a:satMod val="115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solidFill>
                  <a:schemeClr val="lt1"/>
                </a:solidFill>
                <a:effectLst>
                  <a:outerShdw blurRad="38100" dist="38100" dir="2700000" algn="tl">
                    <a:srgbClr val="000000">
                      <a:alpha val="43137"/>
                    </a:srgbClr>
                  </a:outerShdw>
                </a:effectLst>
                <a:latin typeface="Century Gothic" panose="020B0502020202020204" pitchFamily="34" charset="0"/>
              </a:rPr>
              <a:t>3,4</a:t>
            </a:r>
            <a:endParaRPr lang="en-US" sz="2800" dirty="0">
              <a:solidFill>
                <a:schemeClr val="lt1"/>
              </a:solidFill>
              <a:effectLst>
                <a:outerShdw blurRad="38100" dist="38100" dir="2700000" algn="tl">
                  <a:srgbClr val="000000">
                    <a:alpha val="43137"/>
                  </a:srgbClr>
                </a:outerShdw>
              </a:effectLst>
              <a:latin typeface="Century Gothic" panose="020B0502020202020204" pitchFamily="34" charset="0"/>
            </a:endParaRPr>
          </a:p>
        </p:txBody>
      </p:sp>
      <p:sp>
        <p:nvSpPr>
          <p:cNvPr id="126"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2423264" y="5125033"/>
            <a:ext cx="72008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2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2011</a:t>
            </a:r>
            <a:endParaRPr lang="ru-RU" altLang="ru-RU" sz="18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127"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3166304" y="5135916"/>
            <a:ext cx="91314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2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2019</a:t>
            </a:r>
            <a:endParaRPr lang="ru-RU" altLang="ru-RU" sz="18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129" name="Прямоугольник 128"/>
          <p:cNvSpPr/>
          <p:nvPr/>
        </p:nvSpPr>
        <p:spPr>
          <a:xfrm>
            <a:off x="4709737" y="4772396"/>
            <a:ext cx="722753" cy="397010"/>
          </a:xfrm>
          <a:prstGeom prst="rect">
            <a:avLst/>
          </a:prstGeom>
          <a:solidFill>
            <a:schemeClr val="bg1">
              <a:lumMod val="50000"/>
            </a:schemeClr>
          </a:solidFill>
        </p:spPr>
        <p:txBody>
          <a:bodyPr wrap="square" anchor="ctr">
            <a:noAutofit/>
          </a:bodyPr>
          <a:lstStyle/>
          <a:p>
            <a:pPr algn="ctr">
              <a:lnSpc>
                <a:spcPct val="80000"/>
              </a:lnSpc>
              <a:spcAft>
                <a:spcPts val="0"/>
              </a:spcAft>
            </a:pPr>
            <a:r>
              <a:rPr lang="ru-RU" dirty="0" smtClean="0">
                <a:solidFill>
                  <a:schemeClr val="bg1"/>
                </a:solidFill>
                <a:latin typeface="Century Gothic" pitchFamily="34" charset="0"/>
                <a:ea typeface="Calibri"/>
                <a:cs typeface="Times New Roman"/>
              </a:rPr>
              <a:t>8,5</a:t>
            </a:r>
            <a:endParaRPr lang="en-US" dirty="0" smtClean="0">
              <a:solidFill>
                <a:schemeClr val="bg1"/>
              </a:solidFill>
              <a:latin typeface="Century Gothic" pitchFamily="34" charset="0"/>
              <a:ea typeface="Calibri"/>
              <a:cs typeface="Times New Roman"/>
            </a:endParaRPr>
          </a:p>
        </p:txBody>
      </p:sp>
      <p:sp>
        <p:nvSpPr>
          <p:cNvPr id="130" name="Прямоугольник 129"/>
          <p:cNvSpPr/>
          <p:nvPr/>
        </p:nvSpPr>
        <p:spPr>
          <a:xfrm>
            <a:off x="5455449" y="4584264"/>
            <a:ext cx="913145" cy="585141"/>
          </a:xfrm>
          <a:prstGeom prst="rect">
            <a:avLst/>
          </a:prstGeom>
          <a:gradFill flip="none" rotWithShape="1">
            <a:gsLst>
              <a:gs pos="49000">
                <a:srgbClr val="FA5729"/>
              </a:gs>
              <a:gs pos="10695">
                <a:srgbClr val="FE170B"/>
              </a:gs>
              <a:gs pos="0">
                <a:srgbClr val="FF0000"/>
              </a:gs>
              <a:gs pos="100000">
                <a:srgbClr val="FFC000"/>
              </a:gs>
              <a:gs pos="100000">
                <a:srgbClr val="FF0000">
                  <a:shade val="100000"/>
                  <a:satMod val="115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solidFill>
                  <a:schemeClr val="lt1"/>
                </a:solidFill>
                <a:effectLst>
                  <a:outerShdw blurRad="38100" dist="38100" dir="2700000" algn="tl">
                    <a:srgbClr val="000000">
                      <a:alpha val="43137"/>
                    </a:srgbClr>
                  </a:outerShdw>
                </a:effectLst>
                <a:latin typeface="Century Gothic" panose="020B0502020202020204" pitchFamily="34" charset="0"/>
              </a:rPr>
              <a:t>13,1</a:t>
            </a:r>
            <a:endParaRPr lang="en-US" sz="2800" dirty="0">
              <a:solidFill>
                <a:schemeClr val="lt1"/>
              </a:solidFill>
              <a:effectLst>
                <a:outerShdw blurRad="38100" dist="38100" dir="2700000" algn="tl">
                  <a:srgbClr val="000000">
                    <a:alpha val="43137"/>
                  </a:srgbClr>
                </a:outerShdw>
              </a:effectLst>
              <a:latin typeface="Century Gothic" panose="020B0502020202020204" pitchFamily="34" charset="0"/>
            </a:endParaRPr>
          </a:p>
        </p:txBody>
      </p:sp>
      <p:sp>
        <p:nvSpPr>
          <p:cNvPr id="131"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4712410" y="5114150"/>
            <a:ext cx="72008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2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2011</a:t>
            </a:r>
            <a:endParaRPr lang="ru-RU" altLang="ru-RU" sz="18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132"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5455450" y="5125033"/>
            <a:ext cx="91314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2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2019</a:t>
            </a:r>
            <a:endParaRPr lang="ru-RU" altLang="ru-RU" sz="18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134" name="Прямоугольник 133"/>
          <p:cNvSpPr/>
          <p:nvPr/>
        </p:nvSpPr>
        <p:spPr>
          <a:xfrm>
            <a:off x="7021616" y="4772396"/>
            <a:ext cx="722753" cy="397010"/>
          </a:xfrm>
          <a:prstGeom prst="rect">
            <a:avLst/>
          </a:prstGeom>
          <a:solidFill>
            <a:schemeClr val="bg1">
              <a:lumMod val="50000"/>
            </a:schemeClr>
          </a:solidFill>
        </p:spPr>
        <p:txBody>
          <a:bodyPr wrap="square" anchor="ctr">
            <a:noAutofit/>
          </a:bodyPr>
          <a:lstStyle/>
          <a:p>
            <a:pPr algn="ctr">
              <a:lnSpc>
                <a:spcPct val="80000"/>
              </a:lnSpc>
              <a:spcAft>
                <a:spcPts val="0"/>
              </a:spcAft>
            </a:pPr>
            <a:r>
              <a:rPr lang="ru-RU" dirty="0" smtClean="0">
                <a:solidFill>
                  <a:schemeClr val="bg1"/>
                </a:solidFill>
                <a:latin typeface="Century Gothic" pitchFamily="34" charset="0"/>
                <a:ea typeface="Calibri"/>
                <a:cs typeface="Times New Roman"/>
              </a:rPr>
              <a:t>11,1</a:t>
            </a:r>
            <a:endParaRPr lang="en-US" dirty="0" smtClean="0">
              <a:solidFill>
                <a:schemeClr val="bg1"/>
              </a:solidFill>
              <a:latin typeface="Century Gothic" pitchFamily="34" charset="0"/>
              <a:ea typeface="Calibri"/>
              <a:cs typeface="Times New Roman"/>
            </a:endParaRPr>
          </a:p>
        </p:txBody>
      </p:sp>
      <p:sp>
        <p:nvSpPr>
          <p:cNvPr id="135" name="Прямоугольник 134"/>
          <p:cNvSpPr/>
          <p:nvPr/>
        </p:nvSpPr>
        <p:spPr>
          <a:xfrm>
            <a:off x="7767328" y="4584264"/>
            <a:ext cx="913145" cy="585141"/>
          </a:xfrm>
          <a:prstGeom prst="rect">
            <a:avLst/>
          </a:prstGeom>
          <a:gradFill flip="none" rotWithShape="1">
            <a:gsLst>
              <a:gs pos="49000">
                <a:srgbClr val="FA5729"/>
              </a:gs>
              <a:gs pos="10695">
                <a:srgbClr val="FE170B"/>
              </a:gs>
              <a:gs pos="0">
                <a:srgbClr val="FF0000"/>
              </a:gs>
              <a:gs pos="100000">
                <a:srgbClr val="FFC000"/>
              </a:gs>
              <a:gs pos="100000">
                <a:srgbClr val="FF0000">
                  <a:shade val="100000"/>
                  <a:satMod val="115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solidFill>
                  <a:schemeClr val="lt1"/>
                </a:solidFill>
                <a:effectLst>
                  <a:outerShdw blurRad="38100" dist="38100" dir="2700000" algn="tl">
                    <a:srgbClr val="000000">
                      <a:alpha val="43137"/>
                    </a:srgbClr>
                  </a:outerShdw>
                </a:effectLst>
                <a:latin typeface="Century Gothic" panose="020B0502020202020204" pitchFamily="34" charset="0"/>
              </a:rPr>
              <a:t>23,1</a:t>
            </a:r>
            <a:endParaRPr lang="en-US" sz="2800" dirty="0">
              <a:solidFill>
                <a:schemeClr val="lt1"/>
              </a:solidFill>
              <a:effectLst>
                <a:outerShdw blurRad="38100" dist="38100" dir="2700000" algn="tl">
                  <a:srgbClr val="000000">
                    <a:alpha val="43137"/>
                  </a:srgbClr>
                </a:outerShdw>
              </a:effectLst>
              <a:latin typeface="Century Gothic" panose="020B0502020202020204" pitchFamily="34" charset="0"/>
            </a:endParaRPr>
          </a:p>
        </p:txBody>
      </p:sp>
      <p:sp>
        <p:nvSpPr>
          <p:cNvPr id="136"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7024289" y="5114150"/>
            <a:ext cx="72008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2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2011</a:t>
            </a:r>
            <a:endParaRPr lang="ru-RU" altLang="ru-RU" sz="18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137" name="TextBox 42">
            <a:extLst>
              <a:ext uri="{FF2B5EF4-FFF2-40B4-BE49-F238E27FC236}">
                <a16:creationId xmlns:a16="http://schemas.microsoft.com/office/drawing/2014/main" xmlns="" id="{AE1CD06B-6A8D-407A-BE14-6AEEBA9EEB96}"/>
              </a:ext>
            </a:extLst>
          </p:cNvPr>
          <p:cNvSpPr txBox="1">
            <a:spLocks noChangeArrowheads="1"/>
          </p:cNvSpPr>
          <p:nvPr/>
        </p:nvSpPr>
        <p:spPr bwMode="auto">
          <a:xfrm>
            <a:off x="7767329" y="5125033"/>
            <a:ext cx="91314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1200" dirty="0" smtClean="0">
                <a:solidFill>
                  <a:schemeClr val="tx1">
                    <a:lumMod val="85000"/>
                    <a:lumOff val="15000"/>
                  </a:schemeClr>
                </a:solidFill>
                <a:latin typeface="Century Gothic" pitchFamily="34" charset="0"/>
                <a:ea typeface="Tahoma" panose="020B0604030504040204" pitchFamily="34" charset="0"/>
                <a:cs typeface="Tahoma" panose="020B0604030504040204" pitchFamily="34" charset="0"/>
              </a:rPr>
              <a:t>2019</a:t>
            </a:r>
            <a:endParaRPr lang="ru-RU" altLang="ru-RU" sz="1800" dirty="0">
              <a:solidFill>
                <a:schemeClr val="tx1">
                  <a:lumMod val="85000"/>
                  <a:lumOff val="15000"/>
                </a:schemeClr>
              </a:solidFill>
              <a:latin typeface="Century Gothic" pitchFamily="34" charset="0"/>
              <a:ea typeface="Tahoma" panose="020B0604030504040204" pitchFamily="34" charset="0"/>
              <a:cs typeface="Tahoma" panose="020B0604030504040204" pitchFamily="34" charset="0"/>
            </a:endParaRPr>
          </a:p>
        </p:txBody>
      </p:sp>
      <p:sp>
        <p:nvSpPr>
          <p:cNvPr id="139" name="Прямоугольник 138"/>
          <p:cNvSpPr/>
          <p:nvPr/>
        </p:nvSpPr>
        <p:spPr>
          <a:xfrm>
            <a:off x="3168670" y="4231971"/>
            <a:ext cx="913146" cy="387798"/>
          </a:xfrm>
          <a:prstGeom prst="rect">
            <a:avLst/>
          </a:prstGeom>
          <a:noFill/>
        </p:spPr>
        <p:txBody>
          <a:bodyPr wrap="square" anchor="ctr">
            <a:spAutoFit/>
          </a:bodyPr>
          <a:lstStyle/>
          <a:p>
            <a:pPr algn="ctr">
              <a:lnSpc>
                <a:spcPct val="80000"/>
              </a:lnSpc>
              <a:spcAft>
                <a:spcPts val="0"/>
              </a:spcAft>
            </a:pPr>
            <a:r>
              <a:rPr lang="ru-RU" sz="2400" b="1" dirty="0" smtClean="0">
                <a:solidFill>
                  <a:srgbClr val="FF0000"/>
                </a:solidFill>
                <a:latin typeface="Century Gothic" pitchFamily="34" charset="0"/>
                <a:ea typeface="Calibri"/>
                <a:cs typeface="Times New Roman"/>
              </a:rPr>
              <a:t>+55</a:t>
            </a:r>
            <a:r>
              <a:rPr lang="ru-RU" b="1" dirty="0" smtClean="0">
                <a:solidFill>
                  <a:srgbClr val="FF0000"/>
                </a:solidFill>
                <a:latin typeface="Century Gothic" pitchFamily="34" charset="0"/>
                <a:ea typeface="Calibri"/>
                <a:cs typeface="Times New Roman"/>
              </a:rPr>
              <a:t>%</a:t>
            </a:r>
            <a:endParaRPr lang="ru-RU" b="1" dirty="0">
              <a:solidFill>
                <a:srgbClr val="FF0000"/>
              </a:solidFill>
              <a:latin typeface="Century Gothic" pitchFamily="34" charset="0"/>
              <a:ea typeface="Calibri"/>
              <a:cs typeface="Times New Roman"/>
            </a:endParaRPr>
          </a:p>
        </p:txBody>
      </p:sp>
      <p:sp>
        <p:nvSpPr>
          <p:cNvPr id="140" name="Прямоугольник 139"/>
          <p:cNvSpPr/>
          <p:nvPr/>
        </p:nvSpPr>
        <p:spPr>
          <a:xfrm>
            <a:off x="5455450" y="4222223"/>
            <a:ext cx="913146" cy="387798"/>
          </a:xfrm>
          <a:prstGeom prst="rect">
            <a:avLst/>
          </a:prstGeom>
          <a:noFill/>
        </p:spPr>
        <p:txBody>
          <a:bodyPr wrap="square" anchor="ctr">
            <a:spAutoFit/>
          </a:bodyPr>
          <a:lstStyle/>
          <a:p>
            <a:pPr algn="ctr">
              <a:lnSpc>
                <a:spcPct val="80000"/>
              </a:lnSpc>
              <a:spcAft>
                <a:spcPts val="0"/>
              </a:spcAft>
            </a:pPr>
            <a:r>
              <a:rPr lang="ru-RU" sz="2400" b="1" dirty="0" smtClean="0">
                <a:solidFill>
                  <a:srgbClr val="FF0000"/>
                </a:solidFill>
                <a:latin typeface="Century Gothic" pitchFamily="34" charset="0"/>
                <a:ea typeface="Calibri"/>
                <a:cs typeface="Times New Roman"/>
              </a:rPr>
              <a:t>+54</a:t>
            </a:r>
            <a:r>
              <a:rPr lang="ru-RU" b="1" dirty="0" smtClean="0">
                <a:solidFill>
                  <a:srgbClr val="FF0000"/>
                </a:solidFill>
                <a:latin typeface="Century Gothic" pitchFamily="34" charset="0"/>
                <a:ea typeface="Calibri"/>
                <a:cs typeface="Times New Roman"/>
              </a:rPr>
              <a:t>%</a:t>
            </a:r>
            <a:endParaRPr lang="ru-RU" b="1" dirty="0">
              <a:solidFill>
                <a:srgbClr val="FF0000"/>
              </a:solidFill>
              <a:latin typeface="Century Gothic" pitchFamily="34" charset="0"/>
              <a:ea typeface="Calibri"/>
              <a:cs typeface="Times New Roman"/>
            </a:endParaRPr>
          </a:p>
        </p:txBody>
      </p:sp>
      <p:sp>
        <p:nvSpPr>
          <p:cNvPr id="141" name="Прямоугольник 140"/>
          <p:cNvSpPr/>
          <p:nvPr/>
        </p:nvSpPr>
        <p:spPr>
          <a:xfrm>
            <a:off x="7393385" y="4222222"/>
            <a:ext cx="1571103" cy="387798"/>
          </a:xfrm>
          <a:prstGeom prst="rect">
            <a:avLst/>
          </a:prstGeom>
          <a:noFill/>
        </p:spPr>
        <p:txBody>
          <a:bodyPr wrap="square" anchor="ctr">
            <a:spAutoFit/>
          </a:bodyPr>
          <a:lstStyle/>
          <a:p>
            <a:pPr algn="ctr">
              <a:lnSpc>
                <a:spcPct val="80000"/>
              </a:lnSpc>
              <a:spcAft>
                <a:spcPts val="0"/>
              </a:spcAft>
            </a:pPr>
            <a:r>
              <a:rPr lang="ru-RU" sz="1600" dirty="0" smtClean="0">
                <a:solidFill>
                  <a:srgbClr val="FF0000"/>
                </a:solidFill>
                <a:latin typeface="Century Gothic" pitchFamily="34" charset="0"/>
                <a:ea typeface="Calibri"/>
                <a:cs typeface="Times New Roman"/>
              </a:rPr>
              <a:t>в</a:t>
            </a:r>
            <a:r>
              <a:rPr lang="ru-RU" sz="2400" b="1" dirty="0" smtClean="0">
                <a:solidFill>
                  <a:srgbClr val="FF0000"/>
                </a:solidFill>
                <a:latin typeface="Century Gothic" pitchFamily="34" charset="0"/>
                <a:ea typeface="Calibri"/>
                <a:cs typeface="Times New Roman"/>
              </a:rPr>
              <a:t> 2,1 </a:t>
            </a:r>
            <a:r>
              <a:rPr lang="ru-RU" sz="1600" dirty="0" smtClean="0">
                <a:solidFill>
                  <a:srgbClr val="FF0000"/>
                </a:solidFill>
                <a:latin typeface="Century Gothic" pitchFamily="34" charset="0"/>
                <a:ea typeface="Calibri"/>
                <a:cs typeface="Times New Roman"/>
              </a:rPr>
              <a:t>раза</a:t>
            </a:r>
            <a:endParaRPr lang="ru-RU" sz="1200" dirty="0">
              <a:solidFill>
                <a:srgbClr val="FF0000"/>
              </a:solidFill>
              <a:latin typeface="Century Gothic" pitchFamily="34" charset="0"/>
              <a:ea typeface="Calibri"/>
              <a:cs typeface="Times New Roman"/>
            </a:endParaRPr>
          </a:p>
        </p:txBody>
      </p:sp>
      <p:pic>
        <p:nvPicPr>
          <p:cNvPr id="142" name="Picture 2" descr="J:\Общие документы\Презентации\2019_04_10 ГО\educ.png"/>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auto">
          <a:xfrm>
            <a:off x="384838" y="5628403"/>
            <a:ext cx="269773" cy="269773"/>
          </a:xfrm>
          <a:prstGeom prst="rect">
            <a:avLst/>
          </a:prstGeom>
          <a:noFill/>
        </p:spPr>
      </p:pic>
      <p:pic>
        <p:nvPicPr>
          <p:cNvPr id="143" name="Picture 2" descr="J:\Общие документы\Презентации\2019_04_10 ГО\luxmed.pn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xmlns="">
                  <a14:imgLayer r:embed="rId5">
                    <a14:imgEffect>
                      <a14:brightnessContrast bright="-40000" contrast="40000"/>
                    </a14:imgEffect>
                  </a14:imgLayer>
                </a14:imgProps>
              </a:ext>
            </a:extLst>
          </a:blip>
          <a:srcRect/>
          <a:stretch>
            <a:fillRect/>
          </a:stretch>
        </p:blipFill>
        <p:spPr bwMode="auto">
          <a:xfrm>
            <a:off x="4509331" y="5605009"/>
            <a:ext cx="293167" cy="293167"/>
          </a:xfrm>
          <a:prstGeom prst="rect">
            <a:avLst/>
          </a:prstGeom>
          <a:noFill/>
        </p:spPr>
      </p:pic>
      <p:pic>
        <p:nvPicPr>
          <p:cNvPr id="144" name="Picture 3" descr="J:\Общие документы\Презентации\2019_04_10 ГО\column.png"/>
          <p:cNvPicPr>
            <a:picLocks noChangeAspect="1" noChangeArrowheads="1"/>
          </p:cNvPicPr>
          <p:nvPr/>
        </p:nvPicPr>
        <p:blipFill>
          <a:blip r:embed="rId6" cstate="print">
            <a:duotone>
              <a:schemeClr val="bg2">
                <a:shade val="45000"/>
                <a:satMod val="135000"/>
              </a:schemeClr>
              <a:prstClr val="white"/>
            </a:duotone>
          </a:blip>
          <a:srcRect l="9888" r="10366" b="1103"/>
          <a:stretch>
            <a:fillRect/>
          </a:stretch>
        </p:blipFill>
        <p:spPr bwMode="auto">
          <a:xfrm>
            <a:off x="2510264" y="5628403"/>
            <a:ext cx="273040" cy="322080"/>
          </a:xfrm>
          <a:prstGeom prst="rect">
            <a:avLst/>
          </a:prstGeom>
          <a:noFill/>
        </p:spPr>
      </p:pic>
      <p:pic>
        <p:nvPicPr>
          <p:cNvPr id="145" name="Рисунок 144"/>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6827598" y="5604509"/>
            <a:ext cx="317451" cy="302617"/>
          </a:xfrm>
          <a:prstGeom prst="rect">
            <a:avLst/>
          </a:prstGeom>
        </p:spPr>
      </p:pic>
      <p:graphicFrame>
        <p:nvGraphicFramePr>
          <p:cNvPr id="36" name="Диаграмма 35"/>
          <p:cNvGraphicFramePr/>
          <p:nvPr>
            <p:extLst>
              <p:ext uri="{D42A27DB-BD31-4B8C-83A1-F6EECF244321}">
                <p14:modId xmlns:p14="http://schemas.microsoft.com/office/powerpoint/2010/main" xmlns="" val="2914390606"/>
              </p:ext>
            </p:extLst>
          </p:nvPr>
        </p:nvGraphicFramePr>
        <p:xfrm>
          <a:off x="1168070" y="646071"/>
          <a:ext cx="5813409" cy="3503009"/>
        </p:xfrm>
        <a:graphic>
          <a:graphicData uri="http://schemas.openxmlformats.org/drawingml/2006/chart">
            <c:chart xmlns:c="http://schemas.openxmlformats.org/drawingml/2006/chart" xmlns:r="http://schemas.openxmlformats.org/officeDocument/2006/relationships" r:id="rId8"/>
          </a:graphicData>
        </a:graphic>
      </p:graphicFrame>
      <p:cxnSp>
        <p:nvCxnSpPr>
          <p:cNvPr id="37" name="Прямая со стрелкой 36">
            <a:extLst>
              <a:ext uri="{FF2B5EF4-FFF2-40B4-BE49-F238E27FC236}">
                <a16:creationId xmlns:a16="http://schemas.microsoft.com/office/drawing/2014/main" xmlns="" id="{D08CDDE3-69ED-477E-B2D8-D7DAB8045BBA}"/>
              </a:ext>
            </a:extLst>
          </p:cNvPr>
          <p:cNvCxnSpPr>
            <a:cxnSpLocks/>
          </p:cNvCxnSpPr>
          <p:nvPr/>
        </p:nvCxnSpPr>
        <p:spPr>
          <a:xfrm flipH="1">
            <a:off x="5136531" y="1525761"/>
            <a:ext cx="953314" cy="290310"/>
          </a:xfrm>
          <a:prstGeom prst="straightConnector1">
            <a:avLst/>
          </a:prstGeom>
          <a:ln>
            <a:solidFill>
              <a:schemeClr val="tx1">
                <a:lumMod val="50000"/>
                <a:lumOff val="50000"/>
              </a:schemeClr>
            </a:solidFill>
            <a:headEnd type="none"/>
            <a:tailEnd type="oval"/>
          </a:ln>
        </p:spPr>
        <p:style>
          <a:lnRef idx="1">
            <a:schemeClr val="dk1"/>
          </a:lnRef>
          <a:fillRef idx="0">
            <a:schemeClr val="dk1"/>
          </a:fillRef>
          <a:effectRef idx="0">
            <a:schemeClr val="dk1"/>
          </a:effectRef>
          <a:fontRef idx="minor">
            <a:schemeClr val="tx1"/>
          </a:fontRef>
        </p:style>
      </p:cxnSp>
      <p:sp>
        <p:nvSpPr>
          <p:cNvPr id="38" name="TextBox 37"/>
          <p:cNvSpPr txBox="1"/>
          <p:nvPr/>
        </p:nvSpPr>
        <p:spPr>
          <a:xfrm>
            <a:off x="5842249" y="1736103"/>
            <a:ext cx="2978223" cy="1015663"/>
          </a:xfrm>
          <a:prstGeom prst="rect">
            <a:avLst/>
          </a:prstGeom>
          <a:noFill/>
        </p:spPr>
        <p:txBody>
          <a:bodyPr wrap="square" rtlCol="0" anchor="ctr">
            <a:spAutoFit/>
          </a:bodyPr>
          <a:lstStyle/>
          <a:p>
            <a:r>
              <a:rPr lang="ru-RU" sz="2000" dirty="0" smtClean="0">
                <a:latin typeface="Century Gothic" panose="020B0502020202020204" pitchFamily="34" charset="0"/>
              </a:rPr>
              <a:t>СОЦИАЛЬНО-ОРИЕНТИРОВАННЫЙ БЮДЖЕТ</a:t>
            </a:r>
            <a:endParaRPr lang="ru-RU" sz="2000" dirty="0">
              <a:latin typeface="Century Gothic" panose="020B0502020202020204" pitchFamily="34" charset="0"/>
            </a:endParaRPr>
          </a:p>
        </p:txBody>
      </p:sp>
      <p:sp>
        <p:nvSpPr>
          <p:cNvPr id="39" name="TextBox 38"/>
          <p:cNvSpPr txBox="1"/>
          <p:nvPr/>
        </p:nvSpPr>
        <p:spPr>
          <a:xfrm>
            <a:off x="530194" y="729732"/>
            <a:ext cx="3343882" cy="646331"/>
          </a:xfrm>
          <a:prstGeom prst="rect">
            <a:avLst/>
          </a:prstGeom>
          <a:noFill/>
        </p:spPr>
        <p:txBody>
          <a:bodyPr wrap="square" rtlCol="0">
            <a:spAutoFit/>
          </a:bodyPr>
          <a:lstStyle/>
          <a:p>
            <a:r>
              <a:rPr lang="ru-RU" dirty="0" smtClean="0">
                <a:latin typeface="Century Gothic" panose="020B0502020202020204" pitchFamily="34" charset="0"/>
              </a:rPr>
              <a:t>В ОБЩЕМ ОБЪЕМЕ РАСХОДОВ</a:t>
            </a:r>
            <a:endParaRPr lang="ru-RU" dirty="0">
              <a:latin typeface="Century Gothic" panose="020B0502020202020204" pitchFamily="34" charset="0"/>
            </a:endParaRPr>
          </a:p>
        </p:txBody>
      </p:sp>
      <p:sp>
        <p:nvSpPr>
          <p:cNvPr id="40" name="Прямоугольник 39"/>
          <p:cNvSpPr/>
          <p:nvPr/>
        </p:nvSpPr>
        <p:spPr>
          <a:xfrm>
            <a:off x="755576" y="4221088"/>
            <a:ext cx="1571103" cy="387798"/>
          </a:xfrm>
          <a:prstGeom prst="rect">
            <a:avLst/>
          </a:prstGeom>
          <a:noFill/>
        </p:spPr>
        <p:txBody>
          <a:bodyPr wrap="square" anchor="ctr">
            <a:spAutoFit/>
          </a:bodyPr>
          <a:lstStyle/>
          <a:p>
            <a:pPr algn="ctr">
              <a:lnSpc>
                <a:spcPct val="80000"/>
              </a:lnSpc>
              <a:spcAft>
                <a:spcPts val="0"/>
              </a:spcAft>
            </a:pPr>
            <a:r>
              <a:rPr lang="ru-RU" sz="1600" dirty="0" smtClean="0">
                <a:solidFill>
                  <a:srgbClr val="FF0000"/>
                </a:solidFill>
                <a:latin typeface="Century Gothic" pitchFamily="34" charset="0"/>
                <a:ea typeface="Calibri"/>
                <a:cs typeface="Times New Roman"/>
              </a:rPr>
              <a:t>в</a:t>
            </a:r>
            <a:r>
              <a:rPr lang="ru-RU" sz="2400" b="1" dirty="0" smtClean="0">
                <a:solidFill>
                  <a:srgbClr val="FF0000"/>
                </a:solidFill>
                <a:latin typeface="Century Gothic" pitchFamily="34" charset="0"/>
                <a:ea typeface="Calibri"/>
                <a:cs typeface="Times New Roman"/>
              </a:rPr>
              <a:t> 1,9 </a:t>
            </a:r>
            <a:r>
              <a:rPr lang="ru-RU" sz="1600" dirty="0" smtClean="0">
                <a:solidFill>
                  <a:srgbClr val="FF0000"/>
                </a:solidFill>
                <a:latin typeface="Century Gothic" pitchFamily="34" charset="0"/>
                <a:ea typeface="Calibri"/>
                <a:cs typeface="Times New Roman"/>
              </a:rPr>
              <a:t>раза</a:t>
            </a:r>
            <a:endParaRPr lang="ru-RU" sz="1200" dirty="0">
              <a:solidFill>
                <a:srgbClr val="FF0000"/>
              </a:solidFill>
              <a:latin typeface="Century Gothic" pitchFamily="34" charset="0"/>
              <a:ea typeface="Calibri"/>
              <a:cs typeface="Times New Roman"/>
            </a:endParaRPr>
          </a:p>
        </p:txBody>
      </p:sp>
    </p:spTree>
    <p:extLst>
      <p:ext uri="{BB962C8B-B14F-4D97-AF65-F5344CB8AC3E}">
        <p14:creationId xmlns:p14="http://schemas.microsoft.com/office/powerpoint/2010/main" xmlns="" val="8445587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Номер слайда 1"/>
          <p:cNvSpPr>
            <a:spLocks noGrp="1"/>
          </p:cNvSpPr>
          <p:nvPr>
            <p:ph type="sldNum" sz="quarter" idx="12"/>
          </p:nvPr>
        </p:nvSpPr>
        <p:spPr bwMode="auto">
          <a:xfrm>
            <a:off x="8662988" y="6448425"/>
            <a:ext cx="449262" cy="365125"/>
          </a:xfrm>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0D72A300-1EFA-4111-ADC9-BB8314BE2434}" type="slidenum">
              <a:rPr lang="ru-RU" altLang="ru-RU" sz="1200" smtClean="0">
                <a:solidFill>
                  <a:srgbClr val="898989"/>
                </a:solidFill>
                <a:latin typeface="Palatino Linotype" pitchFamily="18" charset="0"/>
              </a:rPr>
              <a:pPr fontAlgn="base">
                <a:spcBef>
                  <a:spcPct val="0"/>
                </a:spcBef>
                <a:spcAft>
                  <a:spcPct val="0"/>
                </a:spcAft>
                <a:defRPr/>
              </a:pPr>
              <a:t>8</a:t>
            </a:fld>
            <a:endParaRPr lang="ru-RU" altLang="ru-RU" sz="1200" smtClean="0">
              <a:solidFill>
                <a:srgbClr val="898989"/>
              </a:solidFill>
              <a:latin typeface="Palatino Linotype" pitchFamily="18" charset="0"/>
            </a:endParaRPr>
          </a:p>
        </p:txBody>
      </p:sp>
      <p:sp>
        <p:nvSpPr>
          <p:cNvPr id="5125" name="TextBox 60"/>
          <p:cNvSpPr txBox="1">
            <a:spLocks noChangeArrowheads="1"/>
          </p:cNvSpPr>
          <p:nvPr/>
        </p:nvSpPr>
        <p:spPr bwMode="auto">
          <a:xfrm>
            <a:off x="4859338" y="2492375"/>
            <a:ext cx="1225550" cy="400050"/>
          </a:xfrm>
          <a:prstGeom prst="rect">
            <a:avLst/>
          </a:prstGeom>
          <a:noFill/>
          <a:ln w="9525">
            <a:noFill/>
            <a:miter lim="800000"/>
            <a:headEnd/>
            <a:tailEnd/>
          </a:ln>
        </p:spPr>
        <p:txBody>
          <a:bodyPr>
            <a:spAutoFit/>
          </a:bodyPr>
          <a:lstStyle/>
          <a:p>
            <a:r>
              <a:rPr lang="ru-RU" altLang="ru-RU" sz="2000" b="1">
                <a:latin typeface="Times New Roman" pitchFamily="18" charset="0"/>
                <a:cs typeface="Times New Roman" pitchFamily="18" charset="0"/>
              </a:rPr>
              <a:t>2018 год</a:t>
            </a:r>
          </a:p>
        </p:txBody>
      </p:sp>
      <p:graphicFrame>
        <p:nvGraphicFramePr>
          <p:cNvPr id="62" name="Таблица 61"/>
          <p:cNvGraphicFramePr>
            <a:graphicFrameLocks noGrp="1"/>
          </p:cNvGraphicFramePr>
          <p:nvPr/>
        </p:nvGraphicFramePr>
        <p:xfrm>
          <a:off x="2484438" y="3357563"/>
          <a:ext cx="1152525" cy="3024186"/>
        </p:xfrm>
        <a:graphic>
          <a:graphicData uri="http://schemas.openxmlformats.org/drawingml/2006/table">
            <a:tbl>
              <a:tblPr firstRow="1" bandRow="1">
                <a:tableStyleId>{5C22544A-7EE6-4342-B048-85BDC9FD1C3A}</a:tableStyleId>
              </a:tblPr>
              <a:tblGrid>
                <a:gridCol w="1152525"/>
              </a:tblGrid>
              <a:tr h="1008062">
                <a:tc>
                  <a:txBody>
                    <a:bodyPr/>
                    <a:lstStyle/>
                    <a:p>
                      <a:endParaRPr lang="ru-RU" sz="1800" dirty="0"/>
                    </a:p>
                  </a:txBody>
                  <a:tcPr marL="91472" marR="91472" marT="45718" marB="45718">
                    <a:solidFill>
                      <a:schemeClr val="tx2">
                        <a:lumMod val="20000"/>
                        <a:lumOff val="80000"/>
                      </a:schemeClr>
                    </a:solidFill>
                  </a:tcPr>
                </a:tc>
              </a:tr>
              <a:tr h="1008062">
                <a:tc>
                  <a:txBody>
                    <a:bodyPr/>
                    <a:lstStyle/>
                    <a:p>
                      <a:endParaRPr lang="ru-RU" sz="1800" dirty="0"/>
                    </a:p>
                  </a:txBody>
                  <a:tcPr marL="91472" marR="91472" marT="45718" marB="45718">
                    <a:gradFill>
                      <a:gsLst>
                        <a:gs pos="18000">
                          <a:schemeClr val="accent6">
                            <a:lumMod val="75000"/>
                          </a:schemeClr>
                        </a:gs>
                        <a:gs pos="78004">
                          <a:schemeClr val="accent6">
                            <a:lumMod val="75000"/>
                          </a:schemeClr>
                        </a:gs>
                        <a:gs pos="59022">
                          <a:srgbClr val="F97436"/>
                        </a:gs>
                        <a:gs pos="71000">
                          <a:schemeClr val="accent6">
                            <a:lumMod val="90000"/>
                          </a:schemeClr>
                        </a:gs>
                        <a:gs pos="100000">
                          <a:srgbClr val="FF0000">
                            <a:shade val="100000"/>
                            <a:satMod val="115000"/>
                          </a:srgbClr>
                        </a:gs>
                      </a:gsLst>
                      <a:lin ang="2700000" scaled="1"/>
                    </a:gradFill>
                  </a:tcPr>
                </a:tc>
              </a:tr>
              <a:tr h="1008062">
                <a:tc>
                  <a:txBody>
                    <a:bodyPr/>
                    <a:lstStyle/>
                    <a:p>
                      <a:endParaRPr lang="ru-RU" sz="1800" dirty="0"/>
                    </a:p>
                  </a:txBody>
                  <a:tcPr marL="91472" marR="91472" marT="45718" marB="45718">
                    <a:solidFill>
                      <a:schemeClr val="bg1">
                        <a:lumMod val="75000"/>
                      </a:schemeClr>
                    </a:solidFill>
                  </a:tcPr>
                </a:tc>
              </a:tr>
            </a:tbl>
          </a:graphicData>
        </a:graphic>
      </p:graphicFrame>
      <p:grpSp>
        <p:nvGrpSpPr>
          <p:cNvPr id="2" name="Группа 38"/>
          <p:cNvGrpSpPr>
            <a:grpSpLocks/>
          </p:cNvGrpSpPr>
          <p:nvPr/>
        </p:nvGrpSpPr>
        <p:grpSpPr bwMode="auto">
          <a:xfrm>
            <a:off x="3635375" y="3500438"/>
            <a:ext cx="1081088" cy="2665412"/>
            <a:chOff x="4788024" y="2132856"/>
            <a:chExt cx="1008112" cy="2448273"/>
          </a:xfrm>
        </p:grpSpPr>
        <p:grpSp>
          <p:nvGrpSpPr>
            <p:cNvPr id="3" name="Группа 83"/>
            <p:cNvGrpSpPr>
              <a:grpSpLocks/>
            </p:cNvGrpSpPr>
            <p:nvPr/>
          </p:nvGrpSpPr>
          <p:grpSpPr bwMode="auto">
            <a:xfrm>
              <a:off x="4788024" y="2132856"/>
              <a:ext cx="1008112" cy="743668"/>
              <a:chOff x="7378689" y="1842027"/>
              <a:chExt cx="757776" cy="496543"/>
            </a:xfrm>
          </p:grpSpPr>
          <p:sp>
            <p:nvSpPr>
              <p:cNvPr id="74" name="Овал 73"/>
              <p:cNvSpPr/>
              <p:nvPr/>
            </p:nvSpPr>
            <p:spPr>
              <a:xfrm>
                <a:off x="7561178" y="1842027"/>
                <a:ext cx="558595" cy="496544"/>
              </a:xfrm>
              <a:prstGeom prst="ellipse">
                <a:avLst/>
              </a:prstGeom>
              <a:solidFill>
                <a:schemeClr val="bg1">
                  <a:alpha val="8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latin typeface="Century Gothic" pitchFamily="34" charset="0"/>
                </a:endParaRPr>
              </a:p>
            </p:txBody>
          </p:sp>
          <p:sp>
            <p:nvSpPr>
              <p:cNvPr id="75" name="Равнобедренный треугольник 74"/>
              <p:cNvSpPr/>
              <p:nvPr/>
            </p:nvSpPr>
            <p:spPr>
              <a:xfrm>
                <a:off x="7378689" y="2031882"/>
                <a:ext cx="164685" cy="135333"/>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latin typeface="Century Gothic" pitchFamily="34" charset="0"/>
                </a:endParaRPr>
              </a:p>
            </p:txBody>
          </p:sp>
          <p:sp>
            <p:nvSpPr>
              <p:cNvPr id="5209" name="TextBox 75"/>
              <p:cNvSpPr txBox="1">
                <a:spLocks noChangeArrowheads="1"/>
              </p:cNvSpPr>
              <p:nvPr/>
            </p:nvSpPr>
            <p:spPr bwMode="auto">
              <a:xfrm>
                <a:off x="7518394" y="1984620"/>
                <a:ext cx="618071" cy="245388"/>
              </a:xfrm>
              <a:prstGeom prst="rect">
                <a:avLst/>
              </a:prstGeom>
              <a:noFill/>
              <a:ln w="9525">
                <a:noFill/>
                <a:miter lim="800000"/>
                <a:headEnd/>
                <a:tailEnd/>
              </a:ln>
            </p:spPr>
            <p:txBody>
              <a:bodyPr anchor="ctr">
                <a:spAutoFit/>
              </a:bodyPr>
              <a:lstStyle/>
              <a:p>
                <a:pPr algn="ctr">
                  <a:lnSpc>
                    <a:spcPts val="1200"/>
                  </a:lnSpc>
                </a:pPr>
                <a:r>
                  <a:rPr lang="ru-RU" altLang="ru-RU" sz="1400" dirty="0">
                    <a:latin typeface="Century Gothic" pitchFamily="34" charset="0"/>
                  </a:rPr>
                  <a:t>в </a:t>
                </a:r>
                <a:r>
                  <a:rPr lang="ru-RU" altLang="ru-RU" b="1" dirty="0" smtClean="0">
                    <a:latin typeface="Century Gothic" pitchFamily="34" charset="0"/>
                  </a:rPr>
                  <a:t>2,5</a:t>
                </a:r>
                <a:endParaRPr lang="ru-RU" altLang="ru-RU" b="1" dirty="0">
                  <a:latin typeface="Century Gothic" pitchFamily="34" charset="0"/>
                </a:endParaRPr>
              </a:p>
              <a:p>
                <a:pPr algn="ctr">
                  <a:lnSpc>
                    <a:spcPts val="1200"/>
                  </a:lnSpc>
                </a:pPr>
                <a:r>
                  <a:rPr lang="ru-RU" altLang="ru-RU" sz="1400" dirty="0">
                    <a:latin typeface="Century Gothic" pitchFamily="34" charset="0"/>
                  </a:rPr>
                  <a:t>раза</a:t>
                </a:r>
              </a:p>
            </p:txBody>
          </p:sp>
        </p:grpSp>
        <p:grpSp>
          <p:nvGrpSpPr>
            <p:cNvPr id="5" name="Группа 83"/>
            <p:cNvGrpSpPr>
              <a:grpSpLocks/>
            </p:cNvGrpSpPr>
            <p:nvPr/>
          </p:nvGrpSpPr>
          <p:grpSpPr bwMode="auto">
            <a:xfrm>
              <a:off x="4788024" y="2959641"/>
              <a:ext cx="1008112" cy="743668"/>
              <a:chOff x="7378689" y="1842171"/>
              <a:chExt cx="757776" cy="496543"/>
            </a:xfrm>
          </p:grpSpPr>
          <p:sp>
            <p:nvSpPr>
              <p:cNvPr id="78" name="Овал 77"/>
              <p:cNvSpPr/>
              <p:nvPr/>
            </p:nvSpPr>
            <p:spPr>
              <a:xfrm>
                <a:off x="7561178" y="1842170"/>
                <a:ext cx="558595" cy="496544"/>
              </a:xfrm>
              <a:prstGeom prst="ellipse">
                <a:avLst/>
              </a:prstGeom>
              <a:solidFill>
                <a:schemeClr val="bg1">
                  <a:alpha val="8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latin typeface="Century Gothic" pitchFamily="34" charset="0"/>
                </a:endParaRPr>
              </a:p>
            </p:txBody>
          </p:sp>
          <p:sp>
            <p:nvSpPr>
              <p:cNvPr id="79" name="Равнобедренный треугольник 78"/>
              <p:cNvSpPr/>
              <p:nvPr/>
            </p:nvSpPr>
            <p:spPr>
              <a:xfrm>
                <a:off x="7378689" y="2032026"/>
                <a:ext cx="164685" cy="135332"/>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latin typeface="Century Gothic" pitchFamily="34" charset="0"/>
                </a:endParaRPr>
              </a:p>
            </p:txBody>
          </p:sp>
          <p:sp>
            <p:nvSpPr>
              <p:cNvPr id="5206" name="TextBox 79"/>
              <p:cNvSpPr txBox="1">
                <a:spLocks noChangeArrowheads="1"/>
              </p:cNvSpPr>
              <p:nvPr/>
            </p:nvSpPr>
            <p:spPr bwMode="auto">
              <a:xfrm>
                <a:off x="7518394" y="1984620"/>
                <a:ext cx="618071" cy="245388"/>
              </a:xfrm>
              <a:prstGeom prst="rect">
                <a:avLst/>
              </a:prstGeom>
              <a:noFill/>
              <a:ln w="9525">
                <a:noFill/>
                <a:miter lim="800000"/>
                <a:headEnd/>
                <a:tailEnd/>
              </a:ln>
            </p:spPr>
            <p:txBody>
              <a:bodyPr anchor="ctr">
                <a:spAutoFit/>
              </a:bodyPr>
              <a:lstStyle/>
              <a:p>
                <a:pPr algn="ctr">
                  <a:lnSpc>
                    <a:spcPts val="1200"/>
                  </a:lnSpc>
                </a:pPr>
                <a:r>
                  <a:rPr lang="ru-RU" altLang="ru-RU" sz="1400" dirty="0">
                    <a:latin typeface="Century Gothic" pitchFamily="34" charset="0"/>
                  </a:rPr>
                  <a:t>в </a:t>
                </a:r>
                <a:r>
                  <a:rPr lang="ru-RU" altLang="ru-RU" b="1" dirty="0" smtClean="0">
                    <a:latin typeface="Century Gothic" pitchFamily="34" charset="0"/>
                  </a:rPr>
                  <a:t>1,8</a:t>
                </a:r>
                <a:endParaRPr lang="ru-RU" altLang="ru-RU" b="1" dirty="0">
                  <a:latin typeface="Century Gothic" pitchFamily="34" charset="0"/>
                </a:endParaRPr>
              </a:p>
              <a:p>
                <a:pPr algn="ctr">
                  <a:lnSpc>
                    <a:spcPts val="1200"/>
                  </a:lnSpc>
                </a:pPr>
                <a:r>
                  <a:rPr lang="ru-RU" altLang="ru-RU" sz="1400" dirty="0">
                    <a:latin typeface="Century Gothic" pitchFamily="34" charset="0"/>
                  </a:rPr>
                  <a:t>раза</a:t>
                </a:r>
              </a:p>
            </p:txBody>
          </p:sp>
        </p:grpSp>
        <p:grpSp>
          <p:nvGrpSpPr>
            <p:cNvPr id="6" name="Группа 83"/>
            <p:cNvGrpSpPr>
              <a:grpSpLocks/>
            </p:cNvGrpSpPr>
            <p:nvPr/>
          </p:nvGrpSpPr>
          <p:grpSpPr bwMode="auto">
            <a:xfrm>
              <a:off x="4788024" y="3837461"/>
              <a:ext cx="1008112" cy="743668"/>
              <a:chOff x="7378689" y="1842190"/>
              <a:chExt cx="757776" cy="496543"/>
            </a:xfrm>
          </p:grpSpPr>
          <p:sp>
            <p:nvSpPr>
              <p:cNvPr id="82" name="Овал 81"/>
              <p:cNvSpPr/>
              <p:nvPr/>
            </p:nvSpPr>
            <p:spPr>
              <a:xfrm>
                <a:off x="7561178" y="1842189"/>
                <a:ext cx="558595" cy="496544"/>
              </a:xfrm>
              <a:prstGeom prst="ellipse">
                <a:avLst/>
              </a:prstGeom>
              <a:solidFill>
                <a:schemeClr val="bg1">
                  <a:alpha val="8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latin typeface="Century Gothic" pitchFamily="34" charset="0"/>
                </a:endParaRPr>
              </a:p>
            </p:txBody>
          </p:sp>
          <p:sp>
            <p:nvSpPr>
              <p:cNvPr id="83" name="Равнобедренный треугольник 82"/>
              <p:cNvSpPr/>
              <p:nvPr/>
            </p:nvSpPr>
            <p:spPr>
              <a:xfrm>
                <a:off x="7378689" y="2032045"/>
                <a:ext cx="164685" cy="135332"/>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latin typeface="Century Gothic" pitchFamily="34" charset="0"/>
                </a:endParaRPr>
              </a:p>
            </p:txBody>
          </p:sp>
          <p:sp>
            <p:nvSpPr>
              <p:cNvPr id="5203" name="TextBox 83"/>
              <p:cNvSpPr txBox="1">
                <a:spLocks noChangeArrowheads="1"/>
              </p:cNvSpPr>
              <p:nvPr/>
            </p:nvSpPr>
            <p:spPr bwMode="auto">
              <a:xfrm>
                <a:off x="7518394" y="1984620"/>
                <a:ext cx="618071" cy="245387"/>
              </a:xfrm>
              <a:prstGeom prst="rect">
                <a:avLst/>
              </a:prstGeom>
              <a:noFill/>
              <a:ln w="9525">
                <a:noFill/>
                <a:miter lim="800000"/>
                <a:headEnd/>
                <a:tailEnd/>
              </a:ln>
            </p:spPr>
            <p:txBody>
              <a:bodyPr anchor="ctr">
                <a:spAutoFit/>
              </a:bodyPr>
              <a:lstStyle/>
              <a:p>
                <a:pPr algn="ctr">
                  <a:lnSpc>
                    <a:spcPts val="1200"/>
                  </a:lnSpc>
                </a:pPr>
                <a:r>
                  <a:rPr lang="ru-RU" altLang="ru-RU" sz="1400" dirty="0">
                    <a:latin typeface="Century Gothic" pitchFamily="34" charset="0"/>
                  </a:rPr>
                  <a:t>в </a:t>
                </a:r>
                <a:r>
                  <a:rPr lang="ru-RU" altLang="ru-RU" b="1" dirty="0" smtClean="0">
                    <a:latin typeface="Century Gothic" pitchFamily="34" charset="0"/>
                  </a:rPr>
                  <a:t>2,7</a:t>
                </a:r>
                <a:r>
                  <a:rPr lang="ru-RU" altLang="ru-RU" sz="1400" dirty="0" smtClean="0">
                    <a:latin typeface="Century Gothic" pitchFamily="34" charset="0"/>
                  </a:rPr>
                  <a:t> </a:t>
                </a:r>
                <a:r>
                  <a:rPr lang="ru-RU" altLang="ru-RU" sz="1400" dirty="0">
                    <a:latin typeface="Century Gothic" pitchFamily="34" charset="0"/>
                  </a:rPr>
                  <a:t>раза</a:t>
                </a:r>
              </a:p>
            </p:txBody>
          </p:sp>
        </p:grpSp>
      </p:grpSp>
      <p:grpSp>
        <p:nvGrpSpPr>
          <p:cNvPr id="7" name="Группа 46"/>
          <p:cNvGrpSpPr>
            <a:grpSpLocks/>
          </p:cNvGrpSpPr>
          <p:nvPr/>
        </p:nvGrpSpPr>
        <p:grpSpPr bwMode="auto">
          <a:xfrm>
            <a:off x="0" y="3429000"/>
            <a:ext cx="3132138" cy="1727200"/>
            <a:chOff x="0" y="2492984"/>
            <a:chExt cx="3131840" cy="1726707"/>
          </a:xfrm>
        </p:grpSpPr>
        <p:sp>
          <p:nvSpPr>
            <p:cNvPr id="5196" name="TextBox 32"/>
            <p:cNvSpPr txBox="1">
              <a:spLocks noChangeArrowheads="1"/>
            </p:cNvSpPr>
            <p:nvPr/>
          </p:nvSpPr>
          <p:spPr bwMode="auto">
            <a:xfrm>
              <a:off x="0" y="2492984"/>
              <a:ext cx="2771536" cy="646427"/>
            </a:xfrm>
            <a:prstGeom prst="rect">
              <a:avLst/>
            </a:prstGeom>
            <a:noFill/>
            <a:ln w="9525">
              <a:noFill/>
              <a:miter lim="800000"/>
              <a:headEnd/>
              <a:tailEnd/>
            </a:ln>
          </p:spPr>
          <p:txBody>
            <a:bodyPr>
              <a:spAutoFit/>
            </a:bodyPr>
            <a:lstStyle/>
            <a:p>
              <a:r>
                <a:rPr lang="ru-RU" altLang="ru-RU" dirty="0">
                  <a:latin typeface="Century Gothic" pitchFamily="34" charset="0"/>
                </a:rPr>
                <a:t>Дошкольное </a:t>
              </a:r>
            </a:p>
            <a:p>
              <a:r>
                <a:rPr lang="ru-RU" altLang="ru-RU" dirty="0">
                  <a:latin typeface="Century Gothic" pitchFamily="34" charset="0"/>
                </a:rPr>
                <a:t>образование</a:t>
              </a:r>
            </a:p>
          </p:txBody>
        </p:sp>
        <p:sp>
          <p:nvSpPr>
            <p:cNvPr id="5197" name="TextBox 33"/>
            <p:cNvSpPr txBox="1">
              <a:spLocks noChangeArrowheads="1"/>
            </p:cNvSpPr>
            <p:nvPr/>
          </p:nvSpPr>
          <p:spPr bwMode="auto">
            <a:xfrm>
              <a:off x="0" y="3573264"/>
              <a:ext cx="3131840" cy="646427"/>
            </a:xfrm>
            <a:prstGeom prst="rect">
              <a:avLst/>
            </a:prstGeom>
            <a:noFill/>
            <a:ln w="9525">
              <a:noFill/>
              <a:miter lim="800000"/>
              <a:headEnd/>
              <a:tailEnd/>
            </a:ln>
          </p:spPr>
          <p:txBody>
            <a:bodyPr>
              <a:spAutoFit/>
            </a:bodyPr>
            <a:lstStyle/>
            <a:p>
              <a:r>
                <a:rPr lang="ru-RU" altLang="ru-RU" dirty="0">
                  <a:latin typeface="Century Gothic" pitchFamily="34" charset="0"/>
                </a:rPr>
                <a:t>Общее </a:t>
              </a:r>
            </a:p>
            <a:p>
              <a:r>
                <a:rPr lang="ru-RU" altLang="ru-RU" dirty="0">
                  <a:latin typeface="Century Gothic" pitchFamily="34" charset="0"/>
                </a:rPr>
                <a:t>образование</a:t>
              </a:r>
            </a:p>
          </p:txBody>
        </p:sp>
      </p:grpSp>
      <p:sp>
        <p:nvSpPr>
          <p:cNvPr id="5138" name="TextBox 35"/>
          <p:cNvSpPr txBox="1">
            <a:spLocks noChangeArrowheads="1"/>
          </p:cNvSpPr>
          <p:nvPr/>
        </p:nvSpPr>
        <p:spPr bwMode="auto">
          <a:xfrm>
            <a:off x="-108520" y="1556792"/>
            <a:ext cx="9145016" cy="707886"/>
          </a:xfrm>
          <a:prstGeom prst="rect">
            <a:avLst/>
          </a:prstGeom>
          <a:noFill/>
          <a:ln w="9525">
            <a:noFill/>
            <a:miter lim="800000"/>
            <a:headEnd/>
            <a:tailEnd/>
          </a:ln>
        </p:spPr>
        <p:txBody>
          <a:bodyPr wrap="square">
            <a:spAutoFit/>
          </a:bodyPr>
          <a:lstStyle/>
          <a:p>
            <a:pPr algn="ctr"/>
            <a:r>
              <a:rPr lang="ru-RU" altLang="ru-RU" sz="2000" b="1" dirty="0">
                <a:solidFill>
                  <a:srgbClr val="FF0000"/>
                </a:solidFill>
                <a:latin typeface="Century Gothic" pitchFamily="34" charset="0"/>
              </a:rPr>
              <a:t>Средняя заработная плата </a:t>
            </a:r>
          </a:p>
          <a:p>
            <a:pPr algn="ctr"/>
            <a:r>
              <a:rPr lang="ru-RU" altLang="ru-RU" sz="2000" b="1" dirty="0">
                <a:solidFill>
                  <a:srgbClr val="FF0000"/>
                </a:solidFill>
                <a:latin typeface="Century Gothic" pitchFamily="34" charset="0"/>
              </a:rPr>
              <a:t>педагогических работников, тыс. рублей</a:t>
            </a:r>
          </a:p>
        </p:txBody>
      </p:sp>
      <p:grpSp>
        <p:nvGrpSpPr>
          <p:cNvPr id="8" name="Группа 37"/>
          <p:cNvGrpSpPr>
            <a:grpSpLocks/>
          </p:cNvGrpSpPr>
          <p:nvPr/>
        </p:nvGrpSpPr>
        <p:grpSpPr bwMode="auto">
          <a:xfrm>
            <a:off x="2411413" y="2492375"/>
            <a:ext cx="3455987" cy="3702050"/>
            <a:chOff x="2411760" y="2492896"/>
            <a:chExt cx="3456384" cy="3702025"/>
          </a:xfrm>
        </p:grpSpPr>
        <p:sp>
          <p:nvSpPr>
            <p:cNvPr id="5190" name="TextBox 59"/>
            <p:cNvSpPr txBox="1">
              <a:spLocks noChangeArrowheads="1"/>
            </p:cNvSpPr>
            <p:nvPr/>
          </p:nvSpPr>
          <p:spPr bwMode="auto">
            <a:xfrm>
              <a:off x="2411760" y="2492896"/>
              <a:ext cx="1224136" cy="400107"/>
            </a:xfrm>
            <a:prstGeom prst="rect">
              <a:avLst/>
            </a:prstGeom>
            <a:noFill/>
            <a:ln w="9525">
              <a:noFill/>
              <a:miter lim="800000"/>
              <a:headEnd/>
              <a:tailEnd/>
            </a:ln>
          </p:spPr>
          <p:txBody>
            <a:bodyPr>
              <a:spAutoFit/>
            </a:bodyPr>
            <a:lstStyle/>
            <a:p>
              <a:pPr algn="ctr"/>
              <a:r>
                <a:rPr lang="ru-RU" altLang="ru-RU" sz="2000" b="1" dirty="0" smtClean="0">
                  <a:latin typeface="Times New Roman" pitchFamily="18" charset="0"/>
                  <a:cs typeface="Times New Roman" pitchFamily="18" charset="0"/>
                </a:rPr>
                <a:t>2012 </a:t>
              </a:r>
              <a:r>
                <a:rPr lang="ru-RU" altLang="ru-RU" sz="2000" b="1" dirty="0">
                  <a:latin typeface="Times New Roman" pitchFamily="18" charset="0"/>
                  <a:cs typeface="Times New Roman" pitchFamily="18" charset="0"/>
                </a:rPr>
                <a:t>год</a:t>
              </a:r>
            </a:p>
          </p:txBody>
        </p:sp>
        <p:sp>
          <p:nvSpPr>
            <p:cNvPr id="5191" name="TextBox 40"/>
            <p:cNvSpPr txBox="1">
              <a:spLocks noChangeArrowheads="1"/>
            </p:cNvSpPr>
            <p:nvPr/>
          </p:nvSpPr>
          <p:spPr bwMode="auto">
            <a:xfrm>
              <a:off x="2555776" y="3645024"/>
              <a:ext cx="792088" cy="461665"/>
            </a:xfrm>
            <a:prstGeom prst="rect">
              <a:avLst/>
            </a:prstGeom>
            <a:noFill/>
            <a:ln w="9525">
              <a:noFill/>
              <a:miter lim="800000"/>
              <a:headEnd/>
              <a:tailEnd/>
            </a:ln>
          </p:spPr>
          <p:txBody>
            <a:bodyPr>
              <a:spAutoFit/>
            </a:bodyPr>
            <a:lstStyle/>
            <a:p>
              <a:pPr algn="ctr"/>
              <a:r>
                <a:rPr lang="ru-RU" altLang="ru-RU" sz="2400" b="1" dirty="0" smtClean="0">
                  <a:solidFill>
                    <a:schemeClr val="bg1"/>
                  </a:solidFill>
                  <a:latin typeface="Times New Roman" pitchFamily="18" charset="0"/>
                  <a:cs typeface="Times New Roman" pitchFamily="18" charset="0"/>
                </a:rPr>
                <a:t>11,6</a:t>
              </a:r>
              <a:endParaRPr lang="ru-RU" altLang="ru-RU" sz="2400" b="1" dirty="0">
                <a:solidFill>
                  <a:schemeClr val="bg1"/>
                </a:solidFill>
                <a:latin typeface="Times New Roman" pitchFamily="18" charset="0"/>
                <a:cs typeface="Times New Roman" pitchFamily="18" charset="0"/>
              </a:endParaRPr>
            </a:p>
          </p:txBody>
        </p:sp>
        <p:sp>
          <p:nvSpPr>
            <p:cNvPr id="5192" name="TextBox 41"/>
            <p:cNvSpPr txBox="1">
              <a:spLocks noChangeArrowheads="1"/>
            </p:cNvSpPr>
            <p:nvPr/>
          </p:nvSpPr>
          <p:spPr bwMode="auto">
            <a:xfrm>
              <a:off x="2483768" y="4653136"/>
              <a:ext cx="792088" cy="461662"/>
            </a:xfrm>
            <a:prstGeom prst="rect">
              <a:avLst/>
            </a:prstGeom>
            <a:noFill/>
            <a:ln w="9525">
              <a:noFill/>
              <a:miter lim="800000"/>
              <a:headEnd/>
              <a:tailEnd/>
            </a:ln>
          </p:spPr>
          <p:txBody>
            <a:bodyPr>
              <a:spAutoFit/>
            </a:bodyPr>
            <a:lstStyle/>
            <a:p>
              <a:pPr algn="ctr"/>
              <a:r>
                <a:rPr lang="ru-RU" altLang="ru-RU" sz="2400" b="1" dirty="0" smtClean="0">
                  <a:solidFill>
                    <a:schemeClr val="bg1"/>
                  </a:solidFill>
                  <a:latin typeface="Times New Roman" pitchFamily="18" charset="0"/>
                  <a:cs typeface="Times New Roman" pitchFamily="18" charset="0"/>
                </a:rPr>
                <a:t>17,7</a:t>
              </a:r>
              <a:endParaRPr lang="ru-RU" altLang="ru-RU" sz="2400" b="1" dirty="0">
                <a:solidFill>
                  <a:schemeClr val="bg1"/>
                </a:solidFill>
                <a:latin typeface="Times New Roman" pitchFamily="18" charset="0"/>
                <a:cs typeface="Times New Roman" pitchFamily="18" charset="0"/>
              </a:endParaRPr>
            </a:p>
          </p:txBody>
        </p:sp>
        <p:sp>
          <p:nvSpPr>
            <p:cNvPr id="5193" name="TextBox 42"/>
            <p:cNvSpPr txBox="1">
              <a:spLocks noChangeArrowheads="1"/>
            </p:cNvSpPr>
            <p:nvPr/>
          </p:nvSpPr>
          <p:spPr bwMode="auto">
            <a:xfrm>
              <a:off x="2555776" y="5733256"/>
              <a:ext cx="792088" cy="461665"/>
            </a:xfrm>
            <a:prstGeom prst="rect">
              <a:avLst/>
            </a:prstGeom>
            <a:noFill/>
            <a:ln w="9525">
              <a:noFill/>
              <a:miter lim="800000"/>
              <a:headEnd/>
              <a:tailEnd/>
            </a:ln>
          </p:spPr>
          <p:txBody>
            <a:bodyPr>
              <a:spAutoFit/>
            </a:bodyPr>
            <a:lstStyle/>
            <a:p>
              <a:pPr algn="ctr"/>
              <a:r>
                <a:rPr lang="ru-RU" altLang="ru-RU" sz="2400" b="1" dirty="0" smtClean="0">
                  <a:solidFill>
                    <a:schemeClr val="bg1"/>
                  </a:solidFill>
                  <a:latin typeface="Times New Roman" pitchFamily="18" charset="0"/>
                  <a:cs typeface="Times New Roman" pitchFamily="18" charset="0"/>
                </a:rPr>
                <a:t>11,8</a:t>
              </a:r>
              <a:endParaRPr lang="ru-RU" altLang="ru-RU" sz="2400" b="1" dirty="0">
                <a:solidFill>
                  <a:schemeClr val="bg1"/>
                </a:solidFill>
                <a:latin typeface="Times New Roman" pitchFamily="18" charset="0"/>
                <a:cs typeface="Times New Roman" pitchFamily="18" charset="0"/>
              </a:endParaRPr>
            </a:p>
          </p:txBody>
        </p:sp>
        <p:sp>
          <p:nvSpPr>
            <p:cNvPr id="5194" name="TextBox 95"/>
            <p:cNvSpPr txBox="1">
              <a:spLocks noChangeArrowheads="1"/>
            </p:cNvSpPr>
            <p:nvPr/>
          </p:nvSpPr>
          <p:spPr bwMode="auto">
            <a:xfrm>
              <a:off x="5004048" y="3645024"/>
              <a:ext cx="792088" cy="461665"/>
            </a:xfrm>
            <a:prstGeom prst="rect">
              <a:avLst/>
            </a:prstGeom>
            <a:noFill/>
            <a:ln w="9525">
              <a:noFill/>
              <a:miter lim="800000"/>
              <a:headEnd/>
              <a:tailEnd/>
            </a:ln>
          </p:spPr>
          <p:txBody>
            <a:bodyPr>
              <a:spAutoFit/>
            </a:bodyPr>
            <a:lstStyle/>
            <a:p>
              <a:pPr algn="ctr"/>
              <a:r>
                <a:rPr lang="ru-RU" altLang="ru-RU" sz="2400" b="1">
                  <a:solidFill>
                    <a:schemeClr val="bg1"/>
                  </a:solidFill>
                  <a:latin typeface="Times New Roman" pitchFamily="18" charset="0"/>
                  <a:cs typeface="Times New Roman" pitchFamily="18" charset="0"/>
                </a:rPr>
                <a:t>22,1</a:t>
              </a:r>
            </a:p>
          </p:txBody>
        </p:sp>
        <p:sp>
          <p:nvSpPr>
            <p:cNvPr id="5195" name="TextBox 97"/>
            <p:cNvSpPr txBox="1">
              <a:spLocks noChangeArrowheads="1"/>
            </p:cNvSpPr>
            <p:nvPr/>
          </p:nvSpPr>
          <p:spPr bwMode="auto">
            <a:xfrm>
              <a:off x="5076056" y="3573016"/>
              <a:ext cx="792088" cy="830997"/>
            </a:xfrm>
            <a:prstGeom prst="rect">
              <a:avLst/>
            </a:prstGeom>
            <a:noFill/>
            <a:ln w="9525">
              <a:noFill/>
              <a:miter lim="800000"/>
              <a:headEnd/>
              <a:tailEnd/>
            </a:ln>
          </p:spPr>
          <p:txBody>
            <a:bodyPr>
              <a:spAutoFit/>
            </a:bodyPr>
            <a:lstStyle/>
            <a:p>
              <a:pPr algn="ctr"/>
              <a:r>
                <a:rPr lang="ru-RU" altLang="ru-RU" sz="2400" b="1">
                  <a:solidFill>
                    <a:schemeClr val="bg1"/>
                  </a:solidFill>
                  <a:latin typeface="Times New Roman" pitchFamily="18" charset="0"/>
                  <a:cs typeface="Times New Roman" pitchFamily="18" charset="0"/>
                </a:rPr>
                <a:t>22,162,4</a:t>
              </a:r>
            </a:p>
          </p:txBody>
        </p:sp>
      </p:grpSp>
      <p:sp>
        <p:nvSpPr>
          <p:cNvPr id="5140" name="TextBox 44"/>
          <p:cNvSpPr txBox="1">
            <a:spLocks noChangeArrowheads="1"/>
          </p:cNvSpPr>
          <p:nvPr/>
        </p:nvSpPr>
        <p:spPr bwMode="auto">
          <a:xfrm>
            <a:off x="7380288" y="3068638"/>
            <a:ext cx="863600" cy="461962"/>
          </a:xfrm>
          <a:prstGeom prst="rect">
            <a:avLst/>
          </a:prstGeom>
          <a:noFill/>
          <a:ln w="9525">
            <a:noFill/>
            <a:miter lim="800000"/>
            <a:headEnd/>
            <a:tailEnd/>
          </a:ln>
        </p:spPr>
        <p:txBody>
          <a:bodyPr>
            <a:spAutoFit/>
          </a:bodyPr>
          <a:lstStyle/>
          <a:p>
            <a:r>
              <a:rPr lang="ru-RU" altLang="ru-RU" sz="2400" b="1">
                <a:solidFill>
                  <a:schemeClr val="bg1"/>
                </a:solidFill>
                <a:latin typeface="Times New Roman" pitchFamily="18" charset="0"/>
                <a:cs typeface="Times New Roman" pitchFamily="18" charset="0"/>
              </a:rPr>
              <a:t>32,8</a:t>
            </a:r>
          </a:p>
        </p:txBody>
      </p:sp>
      <p:sp>
        <p:nvSpPr>
          <p:cNvPr id="5141" name="TextBox 45"/>
          <p:cNvSpPr txBox="1">
            <a:spLocks noChangeArrowheads="1"/>
          </p:cNvSpPr>
          <p:nvPr/>
        </p:nvSpPr>
        <p:spPr bwMode="auto">
          <a:xfrm>
            <a:off x="7451725" y="3933825"/>
            <a:ext cx="865188" cy="460375"/>
          </a:xfrm>
          <a:prstGeom prst="rect">
            <a:avLst/>
          </a:prstGeom>
          <a:noFill/>
          <a:ln w="9525">
            <a:noFill/>
            <a:miter lim="800000"/>
            <a:headEnd/>
            <a:tailEnd/>
          </a:ln>
        </p:spPr>
        <p:txBody>
          <a:bodyPr>
            <a:spAutoFit/>
          </a:bodyPr>
          <a:lstStyle/>
          <a:p>
            <a:r>
              <a:rPr lang="ru-RU" altLang="ru-RU" sz="2400" b="1">
                <a:solidFill>
                  <a:schemeClr val="bg1"/>
                </a:solidFill>
                <a:latin typeface="Times New Roman" pitchFamily="18" charset="0"/>
                <a:cs typeface="Times New Roman" pitchFamily="18" charset="0"/>
              </a:rPr>
              <a:t>31,8</a:t>
            </a:r>
          </a:p>
        </p:txBody>
      </p:sp>
      <p:graphicFrame>
        <p:nvGraphicFramePr>
          <p:cNvPr id="68" name="Таблица 67"/>
          <p:cNvGraphicFramePr>
            <a:graphicFrameLocks noGrp="1"/>
          </p:cNvGraphicFramePr>
          <p:nvPr/>
        </p:nvGraphicFramePr>
        <p:xfrm>
          <a:off x="5003800" y="3357563"/>
          <a:ext cx="1152525" cy="3024186"/>
        </p:xfrm>
        <a:graphic>
          <a:graphicData uri="http://schemas.openxmlformats.org/drawingml/2006/table">
            <a:tbl>
              <a:tblPr firstRow="1" bandRow="1">
                <a:tableStyleId>{5C22544A-7EE6-4342-B048-85BDC9FD1C3A}</a:tableStyleId>
              </a:tblPr>
              <a:tblGrid>
                <a:gridCol w="1152525"/>
              </a:tblGrid>
              <a:tr h="1008062">
                <a:tc>
                  <a:txBody>
                    <a:bodyPr/>
                    <a:lstStyle/>
                    <a:p>
                      <a:endParaRPr lang="ru-RU" sz="1800" dirty="0"/>
                    </a:p>
                  </a:txBody>
                  <a:tcPr marL="91472" marR="91472" marT="45718" marB="45718">
                    <a:solidFill>
                      <a:schemeClr val="tx2">
                        <a:lumMod val="20000"/>
                        <a:lumOff val="80000"/>
                      </a:schemeClr>
                    </a:solidFill>
                  </a:tcPr>
                </a:tc>
              </a:tr>
              <a:tr h="1008062">
                <a:tc>
                  <a:txBody>
                    <a:bodyPr/>
                    <a:lstStyle/>
                    <a:p>
                      <a:endParaRPr lang="ru-RU" sz="1800" dirty="0"/>
                    </a:p>
                  </a:txBody>
                  <a:tcPr marL="91472" marR="91472" marT="45718" marB="45718">
                    <a:gradFill>
                      <a:gsLst>
                        <a:gs pos="18000">
                          <a:schemeClr val="accent6">
                            <a:lumMod val="75000"/>
                          </a:schemeClr>
                        </a:gs>
                        <a:gs pos="78004">
                          <a:schemeClr val="accent6">
                            <a:lumMod val="75000"/>
                          </a:schemeClr>
                        </a:gs>
                        <a:gs pos="59022">
                          <a:srgbClr val="F97436"/>
                        </a:gs>
                        <a:gs pos="71000">
                          <a:schemeClr val="accent6">
                            <a:lumMod val="90000"/>
                          </a:schemeClr>
                        </a:gs>
                        <a:gs pos="100000">
                          <a:srgbClr val="FF0000">
                            <a:shade val="100000"/>
                            <a:satMod val="115000"/>
                          </a:srgbClr>
                        </a:gs>
                      </a:gsLst>
                      <a:lin ang="2700000" scaled="1"/>
                    </a:gradFill>
                  </a:tcPr>
                </a:tc>
              </a:tr>
              <a:tr h="1008062">
                <a:tc>
                  <a:txBody>
                    <a:bodyPr/>
                    <a:lstStyle/>
                    <a:p>
                      <a:endParaRPr lang="ru-RU" sz="1800" dirty="0"/>
                    </a:p>
                  </a:txBody>
                  <a:tcPr marL="91472" marR="91472" marT="45718" marB="45718">
                    <a:solidFill>
                      <a:schemeClr val="bg1">
                        <a:lumMod val="75000"/>
                      </a:schemeClr>
                    </a:solidFill>
                  </a:tcPr>
                </a:tc>
              </a:tr>
            </a:tbl>
          </a:graphicData>
        </a:graphic>
      </p:graphicFrame>
      <p:grpSp>
        <p:nvGrpSpPr>
          <p:cNvPr id="9" name="Группа 68"/>
          <p:cNvGrpSpPr>
            <a:grpSpLocks/>
          </p:cNvGrpSpPr>
          <p:nvPr/>
        </p:nvGrpSpPr>
        <p:grpSpPr bwMode="auto">
          <a:xfrm>
            <a:off x="6300788" y="3500438"/>
            <a:ext cx="1079500" cy="2665412"/>
            <a:chOff x="4788024" y="2132856"/>
            <a:chExt cx="1008112" cy="2448273"/>
          </a:xfrm>
        </p:grpSpPr>
        <p:grpSp>
          <p:nvGrpSpPr>
            <p:cNvPr id="10" name="Группа 83"/>
            <p:cNvGrpSpPr>
              <a:grpSpLocks/>
            </p:cNvGrpSpPr>
            <p:nvPr/>
          </p:nvGrpSpPr>
          <p:grpSpPr bwMode="auto">
            <a:xfrm>
              <a:off x="4788024" y="2132856"/>
              <a:ext cx="1008112" cy="743668"/>
              <a:chOff x="7378689" y="1842027"/>
              <a:chExt cx="757776" cy="496543"/>
            </a:xfrm>
          </p:grpSpPr>
          <p:sp>
            <p:nvSpPr>
              <p:cNvPr id="88" name="Овал 87"/>
              <p:cNvSpPr/>
              <p:nvPr/>
            </p:nvSpPr>
            <p:spPr>
              <a:xfrm>
                <a:off x="7560332" y="1842027"/>
                <a:ext cx="559417" cy="496543"/>
              </a:xfrm>
              <a:prstGeom prst="ellipse">
                <a:avLst/>
              </a:prstGeom>
              <a:solidFill>
                <a:schemeClr val="bg1">
                  <a:alpha val="8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latin typeface="Century Gothic" pitchFamily="34" charset="0"/>
                </a:endParaRPr>
              </a:p>
            </p:txBody>
          </p:sp>
          <p:sp>
            <p:nvSpPr>
              <p:cNvPr id="89" name="Равнобедренный треугольник 88"/>
              <p:cNvSpPr/>
              <p:nvPr/>
            </p:nvSpPr>
            <p:spPr>
              <a:xfrm>
                <a:off x="7378689" y="2031882"/>
                <a:ext cx="164928" cy="135333"/>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latin typeface="Century Gothic" pitchFamily="34" charset="0"/>
                </a:endParaRPr>
              </a:p>
            </p:txBody>
          </p:sp>
          <p:sp>
            <p:nvSpPr>
              <p:cNvPr id="5189" name="TextBox 89"/>
              <p:cNvSpPr txBox="1">
                <a:spLocks noChangeArrowheads="1"/>
              </p:cNvSpPr>
              <p:nvPr/>
            </p:nvSpPr>
            <p:spPr bwMode="auto">
              <a:xfrm>
                <a:off x="7518394" y="1984619"/>
                <a:ext cx="618071" cy="245388"/>
              </a:xfrm>
              <a:prstGeom prst="rect">
                <a:avLst/>
              </a:prstGeom>
              <a:noFill/>
              <a:ln w="9525">
                <a:noFill/>
                <a:miter lim="800000"/>
                <a:headEnd/>
                <a:tailEnd/>
              </a:ln>
            </p:spPr>
            <p:txBody>
              <a:bodyPr anchor="ctr">
                <a:spAutoFit/>
              </a:bodyPr>
              <a:lstStyle/>
              <a:p>
                <a:pPr algn="ctr">
                  <a:lnSpc>
                    <a:spcPts val="1200"/>
                  </a:lnSpc>
                </a:pPr>
                <a:r>
                  <a:rPr lang="ru-RU" altLang="ru-RU" sz="1400" dirty="0">
                    <a:latin typeface="Century Gothic" pitchFamily="34" charset="0"/>
                  </a:rPr>
                  <a:t>в </a:t>
                </a:r>
                <a:r>
                  <a:rPr lang="ru-RU" altLang="ru-RU" b="1" dirty="0" smtClean="0">
                    <a:latin typeface="Century Gothic" pitchFamily="34" charset="0"/>
                  </a:rPr>
                  <a:t>2,5</a:t>
                </a:r>
                <a:endParaRPr lang="ru-RU" altLang="ru-RU" b="1" dirty="0">
                  <a:latin typeface="Century Gothic" pitchFamily="34" charset="0"/>
                </a:endParaRPr>
              </a:p>
              <a:p>
                <a:pPr algn="ctr">
                  <a:lnSpc>
                    <a:spcPts val="1200"/>
                  </a:lnSpc>
                </a:pPr>
                <a:r>
                  <a:rPr lang="ru-RU" altLang="ru-RU" sz="1400" dirty="0">
                    <a:latin typeface="Century Gothic" pitchFamily="34" charset="0"/>
                  </a:rPr>
                  <a:t>раза</a:t>
                </a:r>
              </a:p>
            </p:txBody>
          </p:sp>
        </p:grpSp>
        <p:grpSp>
          <p:nvGrpSpPr>
            <p:cNvPr id="11" name="Группа 83"/>
            <p:cNvGrpSpPr>
              <a:grpSpLocks/>
            </p:cNvGrpSpPr>
            <p:nvPr/>
          </p:nvGrpSpPr>
          <p:grpSpPr bwMode="auto">
            <a:xfrm>
              <a:off x="4788024" y="2959425"/>
              <a:ext cx="1008112" cy="743912"/>
              <a:chOff x="7378689" y="1842027"/>
              <a:chExt cx="757776" cy="496706"/>
            </a:xfrm>
          </p:grpSpPr>
          <p:sp>
            <p:nvSpPr>
              <p:cNvPr id="85" name="Овал 84"/>
              <p:cNvSpPr/>
              <p:nvPr/>
            </p:nvSpPr>
            <p:spPr>
              <a:xfrm>
                <a:off x="7560332" y="1842171"/>
                <a:ext cx="559417" cy="496543"/>
              </a:xfrm>
              <a:prstGeom prst="ellipse">
                <a:avLst/>
              </a:prstGeom>
              <a:solidFill>
                <a:schemeClr val="bg1">
                  <a:alpha val="8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latin typeface="Century Gothic" pitchFamily="34" charset="0"/>
                </a:endParaRPr>
              </a:p>
            </p:txBody>
          </p:sp>
          <p:sp>
            <p:nvSpPr>
              <p:cNvPr id="86" name="Равнобедренный треугольник 85"/>
              <p:cNvSpPr/>
              <p:nvPr/>
            </p:nvSpPr>
            <p:spPr>
              <a:xfrm>
                <a:off x="7378689" y="2032026"/>
                <a:ext cx="164928" cy="135332"/>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latin typeface="Century Gothic" pitchFamily="34" charset="0"/>
                </a:endParaRPr>
              </a:p>
            </p:txBody>
          </p:sp>
          <p:sp>
            <p:nvSpPr>
              <p:cNvPr id="5186" name="TextBox 86"/>
              <p:cNvSpPr txBox="1">
                <a:spLocks noChangeArrowheads="1"/>
              </p:cNvSpPr>
              <p:nvPr/>
            </p:nvSpPr>
            <p:spPr bwMode="auto">
              <a:xfrm>
                <a:off x="7518394" y="1984568"/>
                <a:ext cx="618071" cy="245490"/>
              </a:xfrm>
              <a:prstGeom prst="rect">
                <a:avLst/>
              </a:prstGeom>
              <a:noFill/>
              <a:ln w="9525">
                <a:noFill/>
                <a:miter lim="800000"/>
                <a:headEnd/>
                <a:tailEnd/>
              </a:ln>
            </p:spPr>
            <p:txBody>
              <a:bodyPr anchor="ctr">
                <a:spAutoFit/>
              </a:bodyPr>
              <a:lstStyle/>
              <a:p>
                <a:pPr algn="ctr">
                  <a:lnSpc>
                    <a:spcPts val="1200"/>
                  </a:lnSpc>
                </a:pPr>
                <a:r>
                  <a:rPr lang="ru-RU" altLang="ru-RU" sz="1400" dirty="0">
                    <a:latin typeface="Century Gothic" pitchFamily="34" charset="0"/>
                  </a:rPr>
                  <a:t>в </a:t>
                </a:r>
                <a:r>
                  <a:rPr lang="ru-RU" altLang="ru-RU" b="1" dirty="0" smtClean="0">
                    <a:latin typeface="Century Gothic" pitchFamily="34" charset="0"/>
                  </a:rPr>
                  <a:t>1,8 </a:t>
                </a:r>
                <a:endParaRPr lang="ru-RU" altLang="ru-RU" b="1" dirty="0">
                  <a:latin typeface="Century Gothic" pitchFamily="34" charset="0"/>
                </a:endParaRPr>
              </a:p>
              <a:p>
                <a:pPr algn="ctr">
                  <a:lnSpc>
                    <a:spcPts val="1200"/>
                  </a:lnSpc>
                </a:pPr>
                <a:r>
                  <a:rPr lang="ru-RU" altLang="ru-RU" sz="1400" dirty="0">
                    <a:latin typeface="Century Gothic" pitchFamily="34" charset="0"/>
                  </a:rPr>
                  <a:t>раза</a:t>
                </a:r>
              </a:p>
            </p:txBody>
          </p:sp>
        </p:grpSp>
        <p:grpSp>
          <p:nvGrpSpPr>
            <p:cNvPr id="12" name="Группа 83"/>
            <p:cNvGrpSpPr>
              <a:grpSpLocks/>
            </p:cNvGrpSpPr>
            <p:nvPr/>
          </p:nvGrpSpPr>
          <p:grpSpPr bwMode="auto">
            <a:xfrm>
              <a:off x="4788024" y="3837460"/>
              <a:ext cx="1008112" cy="743669"/>
              <a:chOff x="7378689" y="1842191"/>
              <a:chExt cx="757776" cy="496544"/>
            </a:xfrm>
          </p:grpSpPr>
          <p:sp>
            <p:nvSpPr>
              <p:cNvPr id="73" name="Овал 72"/>
              <p:cNvSpPr/>
              <p:nvPr/>
            </p:nvSpPr>
            <p:spPr>
              <a:xfrm>
                <a:off x="7560332" y="1842192"/>
                <a:ext cx="559417" cy="496543"/>
              </a:xfrm>
              <a:prstGeom prst="ellipse">
                <a:avLst/>
              </a:prstGeom>
              <a:solidFill>
                <a:schemeClr val="bg1">
                  <a:alpha val="8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latin typeface="Century Gothic" pitchFamily="34" charset="0"/>
                </a:endParaRPr>
              </a:p>
            </p:txBody>
          </p:sp>
          <p:sp>
            <p:nvSpPr>
              <p:cNvPr id="77" name="Равнобедренный треугольник 76"/>
              <p:cNvSpPr/>
              <p:nvPr/>
            </p:nvSpPr>
            <p:spPr>
              <a:xfrm>
                <a:off x="7378689" y="2032047"/>
                <a:ext cx="164928" cy="135332"/>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latin typeface="Century Gothic" pitchFamily="34" charset="0"/>
                </a:endParaRPr>
              </a:p>
            </p:txBody>
          </p:sp>
          <p:sp>
            <p:nvSpPr>
              <p:cNvPr id="5183" name="TextBox 80"/>
              <p:cNvSpPr txBox="1">
                <a:spLocks noChangeArrowheads="1"/>
              </p:cNvSpPr>
              <p:nvPr/>
            </p:nvSpPr>
            <p:spPr bwMode="auto">
              <a:xfrm>
                <a:off x="7518394" y="1984621"/>
                <a:ext cx="618071" cy="245388"/>
              </a:xfrm>
              <a:prstGeom prst="rect">
                <a:avLst/>
              </a:prstGeom>
              <a:noFill/>
              <a:ln w="9525">
                <a:noFill/>
                <a:miter lim="800000"/>
                <a:headEnd/>
                <a:tailEnd/>
              </a:ln>
            </p:spPr>
            <p:txBody>
              <a:bodyPr anchor="ctr">
                <a:spAutoFit/>
              </a:bodyPr>
              <a:lstStyle/>
              <a:p>
                <a:pPr algn="ctr">
                  <a:lnSpc>
                    <a:spcPts val="1200"/>
                  </a:lnSpc>
                </a:pPr>
                <a:r>
                  <a:rPr lang="ru-RU" altLang="ru-RU" sz="1400" dirty="0">
                    <a:latin typeface="Century Gothic" pitchFamily="34" charset="0"/>
                  </a:rPr>
                  <a:t>в </a:t>
                </a:r>
                <a:r>
                  <a:rPr lang="ru-RU" altLang="ru-RU" b="1" dirty="0" smtClean="0">
                    <a:latin typeface="Century Gothic" pitchFamily="34" charset="0"/>
                  </a:rPr>
                  <a:t>2,7 </a:t>
                </a:r>
                <a:r>
                  <a:rPr lang="ru-RU" altLang="ru-RU" sz="1400" dirty="0">
                    <a:latin typeface="Century Gothic" pitchFamily="34" charset="0"/>
                  </a:rPr>
                  <a:t>раза</a:t>
                </a:r>
              </a:p>
            </p:txBody>
          </p:sp>
        </p:grpSp>
      </p:grpSp>
      <p:graphicFrame>
        <p:nvGraphicFramePr>
          <p:cNvPr id="91" name="Таблица 90"/>
          <p:cNvGraphicFramePr>
            <a:graphicFrameLocks noGrp="1"/>
          </p:cNvGraphicFramePr>
          <p:nvPr/>
        </p:nvGraphicFramePr>
        <p:xfrm>
          <a:off x="7524750" y="3357563"/>
          <a:ext cx="1151705" cy="2951733"/>
        </p:xfrm>
        <a:graphic>
          <a:graphicData uri="http://schemas.openxmlformats.org/drawingml/2006/table">
            <a:tbl>
              <a:tblPr firstRow="1" bandRow="1">
                <a:tableStyleId>{5C22544A-7EE6-4342-B048-85BDC9FD1C3A}</a:tableStyleId>
              </a:tblPr>
              <a:tblGrid>
                <a:gridCol w="1151705"/>
              </a:tblGrid>
              <a:tr h="983911">
                <a:tc>
                  <a:txBody>
                    <a:bodyPr/>
                    <a:lstStyle/>
                    <a:p>
                      <a:endParaRPr lang="ru-RU" sz="1800" dirty="0"/>
                    </a:p>
                  </a:txBody>
                  <a:tcPr marL="91472" marR="91472" marT="45718" marB="45718">
                    <a:solidFill>
                      <a:schemeClr val="tx2">
                        <a:lumMod val="20000"/>
                        <a:lumOff val="80000"/>
                      </a:schemeClr>
                    </a:solidFill>
                  </a:tcPr>
                </a:tc>
              </a:tr>
              <a:tr h="983911">
                <a:tc>
                  <a:txBody>
                    <a:bodyPr/>
                    <a:lstStyle/>
                    <a:p>
                      <a:endParaRPr lang="ru-RU" sz="1800" dirty="0"/>
                    </a:p>
                  </a:txBody>
                  <a:tcPr marL="91472" marR="91472" marT="45718" marB="45718">
                    <a:gradFill>
                      <a:gsLst>
                        <a:gs pos="18000">
                          <a:schemeClr val="accent6">
                            <a:lumMod val="75000"/>
                          </a:schemeClr>
                        </a:gs>
                        <a:gs pos="78004">
                          <a:schemeClr val="accent6">
                            <a:lumMod val="75000"/>
                          </a:schemeClr>
                        </a:gs>
                        <a:gs pos="59022">
                          <a:srgbClr val="F97436"/>
                        </a:gs>
                        <a:gs pos="71000">
                          <a:schemeClr val="accent6">
                            <a:lumMod val="90000"/>
                          </a:schemeClr>
                        </a:gs>
                        <a:gs pos="100000">
                          <a:srgbClr val="FF0000">
                            <a:shade val="100000"/>
                            <a:satMod val="115000"/>
                          </a:srgbClr>
                        </a:gs>
                      </a:gsLst>
                      <a:lin ang="2700000" scaled="1"/>
                    </a:gradFill>
                  </a:tcPr>
                </a:tc>
              </a:tr>
              <a:tr h="983911">
                <a:tc>
                  <a:txBody>
                    <a:bodyPr/>
                    <a:lstStyle/>
                    <a:p>
                      <a:endParaRPr lang="ru-RU" sz="1800" dirty="0"/>
                    </a:p>
                  </a:txBody>
                  <a:tcPr marL="91472" marR="91472" marT="45718" marB="45718">
                    <a:solidFill>
                      <a:schemeClr val="bg1">
                        <a:lumMod val="75000"/>
                      </a:schemeClr>
                    </a:solidFill>
                  </a:tcPr>
                </a:tc>
              </a:tr>
            </a:tbl>
          </a:graphicData>
        </a:graphic>
      </p:graphicFrame>
      <p:sp>
        <p:nvSpPr>
          <p:cNvPr id="5163" name="TextBox 91"/>
          <p:cNvSpPr txBox="1">
            <a:spLocks noChangeArrowheads="1"/>
          </p:cNvSpPr>
          <p:nvPr/>
        </p:nvSpPr>
        <p:spPr bwMode="auto">
          <a:xfrm>
            <a:off x="4572000" y="2852738"/>
            <a:ext cx="1728788" cy="523875"/>
          </a:xfrm>
          <a:prstGeom prst="rect">
            <a:avLst/>
          </a:prstGeom>
          <a:noFill/>
          <a:ln w="9525">
            <a:noFill/>
            <a:miter lim="800000"/>
            <a:headEnd/>
            <a:tailEnd/>
          </a:ln>
        </p:spPr>
        <p:txBody>
          <a:bodyPr>
            <a:spAutoFit/>
          </a:bodyPr>
          <a:lstStyle/>
          <a:p>
            <a:pPr algn="ctr"/>
            <a:r>
              <a:rPr lang="ru-RU" altLang="ru-RU" sz="1400" dirty="0">
                <a:latin typeface="Century Gothic" pitchFamily="34" charset="0"/>
              </a:rPr>
              <a:t>Вологодская</a:t>
            </a:r>
          </a:p>
          <a:p>
            <a:pPr algn="ctr"/>
            <a:r>
              <a:rPr lang="ru-RU" altLang="ru-RU" sz="1400" dirty="0">
                <a:latin typeface="Century Gothic" pitchFamily="34" charset="0"/>
              </a:rPr>
              <a:t>область</a:t>
            </a:r>
          </a:p>
        </p:txBody>
      </p:sp>
      <p:sp>
        <p:nvSpPr>
          <p:cNvPr id="5164" name="TextBox 92"/>
          <p:cNvSpPr txBox="1">
            <a:spLocks noChangeArrowheads="1"/>
          </p:cNvSpPr>
          <p:nvPr/>
        </p:nvSpPr>
        <p:spPr bwMode="auto">
          <a:xfrm>
            <a:off x="7235825" y="2852738"/>
            <a:ext cx="1728788" cy="522287"/>
          </a:xfrm>
          <a:prstGeom prst="rect">
            <a:avLst/>
          </a:prstGeom>
          <a:noFill/>
          <a:ln w="9525">
            <a:noFill/>
            <a:miter lim="800000"/>
            <a:headEnd/>
            <a:tailEnd/>
          </a:ln>
        </p:spPr>
        <p:txBody>
          <a:bodyPr>
            <a:spAutoFit/>
          </a:bodyPr>
          <a:lstStyle/>
          <a:p>
            <a:pPr algn="ctr"/>
            <a:r>
              <a:rPr lang="ru-RU" altLang="ru-RU" sz="1400" dirty="0" err="1">
                <a:latin typeface="Century Gothic" pitchFamily="34" charset="0"/>
              </a:rPr>
              <a:t>Сокольский</a:t>
            </a:r>
            <a:endParaRPr lang="ru-RU" altLang="ru-RU" sz="1400" dirty="0">
              <a:latin typeface="Century Gothic" pitchFamily="34" charset="0"/>
            </a:endParaRPr>
          </a:p>
          <a:p>
            <a:pPr algn="ctr"/>
            <a:r>
              <a:rPr lang="ru-RU" altLang="ru-RU" sz="1400" dirty="0">
                <a:latin typeface="Century Gothic" pitchFamily="34" charset="0"/>
              </a:rPr>
              <a:t>район</a:t>
            </a:r>
          </a:p>
        </p:txBody>
      </p:sp>
      <p:sp>
        <p:nvSpPr>
          <p:cNvPr id="5165" name="TextBox 93"/>
          <p:cNvSpPr txBox="1">
            <a:spLocks noChangeArrowheads="1"/>
          </p:cNvSpPr>
          <p:nvPr/>
        </p:nvSpPr>
        <p:spPr bwMode="auto">
          <a:xfrm>
            <a:off x="7524750" y="2492375"/>
            <a:ext cx="1223963" cy="400050"/>
          </a:xfrm>
          <a:prstGeom prst="rect">
            <a:avLst/>
          </a:prstGeom>
          <a:noFill/>
          <a:ln w="9525">
            <a:noFill/>
            <a:miter lim="800000"/>
            <a:headEnd/>
            <a:tailEnd/>
          </a:ln>
        </p:spPr>
        <p:txBody>
          <a:bodyPr>
            <a:spAutoFit/>
          </a:bodyPr>
          <a:lstStyle/>
          <a:p>
            <a:r>
              <a:rPr lang="ru-RU" altLang="ru-RU" b="1">
                <a:latin typeface="Times New Roman" pitchFamily="18" charset="0"/>
                <a:cs typeface="Times New Roman" pitchFamily="18" charset="0"/>
              </a:rPr>
              <a:t>2018 </a:t>
            </a:r>
            <a:r>
              <a:rPr lang="ru-RU" altLang="ru-RU" sz="2000" b="1">
                <a:latin typeface="Times New Roman" pitchFamily="18" charset="0"/>
                <a:cs typeface="Times New Roman" pitchFamily="18" charset="0"/>
              </a:rPr>
              <a:t>год</a:t>
            </a:r>
          </a:p>
        </p:txBody>
      </p:sp>
      <p:sp>
        <p:nvSpPr>
          <p:cNvPr id="5166" name="TextBox 94"/>
          <p:cNvSpPr txBox="1">
            <a:spLocks noChangeArrowheads="1"/>
          </p:cNvSpPr>
          <p:nvPr/>
        </p:nvSpPr>
        <p:spPr bwMode="auto">
          <a:xfrm>
            <a:off x="2124075" y="2852738"/>
            <a:ext cx="1727200" cy="523875"/>
          </a:xfrm>
          <a:prstGeom prst="rect">
            <a:avLst/>
          </a:prstGeom>
          <a:noFill/>
          <a:ln w="9525">
            <a:noFill/>
            <a:miter lim="800000"/>
            <a:headEnd/>
            <a:tailEnd/>
          </a:ln>
        </p:spPr>
        <p:txBody>
          <a:bodyPr>
            <a:spAutoFit/>
          </a:bodyPr>
          <a:lstStyle/>
          <a:p>
            <a:pPr algn="ctr"/>
            <a:r>
              <a:rPr lang="ru-RU" altLang="ru-RU" sz="1400" dirty="0">
                <a:latin typeface="Century Gothic" pitchFamily="34" charset="0"/>
              </a:rPr>
              <a:t>Вологодская</a:t>
            </a:r>
          </a:p>
          <a:p>
            <a:pPr algn="ctr"/>
            <a:r>
              <a:rPr lang="ru-RU" altLang="ru-RU" sz="1400" dirty="0">
                <a:latin typeface="Century Gothic" pitchFamily="34" charset="0"/>
              </a:rPr>
              <a:t>область</a:t>
            </a:r>
          </a:p>
        </p:txBody>
      </p:sp>
      <p:sp>
        <p:nvSpPr>
          <p:cNvPr id="5167" name="TextBox 98"/>
          <p:cNvSpPr txBox="1">
            <a:spLocks noChangeArrowheads="1"/>
          </p:cNvSpPr>
          <p:nvPr/>
        </p:nvSpPr>
        <p:spPr bwMode="auto">
          <a:xfrm>
            <a:off x="5003800" y="3644900"/>
            <a:ext cx="792163" cy="461963"/>
          </a:xfrm>
          <a:prstGeom prst="rect">
            <a:avLst/>
          </a:prstGeom>
          <a:noFill/>
          <a:ln w="9525">
            <a:noFill/>
            <a:miter lim="800000"/>
            <a:headEnd/>
            <a:tailEnd/>
          </a:ln>
        </p:spPr>
        <p:txBody>
          <a:bodyPr>
            <a:spAutoFit/>
          </a:bodyPr>
          <a:lstStyle/>
          <a:p>
            <a:pPr algn="ctr"/>
            <a:r>
              <a:rPr lang="ru-RU" altLang="ru-RU" sz="2400" b="1">
                <a:solidFill>
                  <a:schemeClr val="bg1"/>
                </a:solidFill>
                <a:latin typeface="Times New Roman" pitchFamily="18" charset="0"/>
                <a:cs typeface="Times New Roman" pitchFamily="18" charset="0"/>
              </a:rPr>
              <a:t>29,0</a:t>
            </a:r>
          </a:p>
        </p:txBody>
      </p:sp>
      <p:sp>
        <p:nvSpPr>
          <p:cNvPr id="5168" name="TextBox 99"/>
          <p:cNvSpPr txBox="1">
            <a:spLocks noChangeArrowheads="1"/>
          </p:cNvSpPr>
          <p:nvPr/>
        </p:nvSpPr>
        <p:spPr bwMode="auto">
          <a:xfrm>
            <a:off x="5076825" y="4652963"/>
            <a:ext cx="790575" cy="461962"/>
          </a:xfrm>
          <a:prstGeom prst="rect">
            <a:avLst/>
          </a:prstGeom>
          <a:noFill/>
          <a:ln w="9525">
            <a:noFill/>
            <a:miter lim="800000"/>
            <a:headEnd/>
            <a:tailEnd/>
          </a:ln>
        </p:spPr>
        <p:txBody>
          <a:bodyPr>
            <a:spAutoFit/>
          </a:bodyPr>
          <a:lstStyle/>
          <a:p>
            <a:pPr algn="ctr"/>
            <a:r>
              <a:rPr lang="ru-RU" altLang="ru-RU" sz="2400" b="1">
                <a:solidFill>
                  <a:schemeClr val="bg1"/>
                </a:solidFill>
                <a:latin typeface="Times New Roman" pitchFamily="18" charset="0"/>
                <a:cs typeface="Times New Roman" pitchFamily="18" charset="0"/>
              </a:rPr>
              <a:t>31,5</a:t>
            </a:r>
          </a:p>
        </p:txBody>
      </p:sp>
      <p:sp>
        <p:nvSpPr>
          <p:cNvPr id="5169" name="TextBox 100"/>
          <p:cNvSpPr txBox="1">
            <a:spLocks noChangeArrowheads="1"/>
          </p:cNvSpPr>
          <p:nvPr/>
        </p:nvSpPr>
        <p:spPr bwMode="auto">
          <a:xfrm>
            <a:off x="5076825" y="5732463"/>
            <a:ext cx="790575" cy="461962"/>
          </a:xfrm>
          <a:prstGeom prst="rect">
            <a:avLst/>
          </a:prstGeom>
          <a:noFill/>
          <a:ln w="9525">
            <a:noFill/>
            <a:miter lim="800000"/>
            <a:headEnd/>
            <a:tailEnd/>
          </a:ln>
        </p:spPr>
        <p:txBody>
          <a:bodyPr>
            <a:spAutoFit/>
          </a:bodyPr>
          <a:lstStyle/>
          <a:p>
            <a:pPr algn="ctr"/>
            <a:r>
              <a:rPr lang="ru-RU" altLang="ru-RU" sz="2400" b="1">
                <a:solidFill>
                  <a:schemeClr val="bg1"/>
                </a:solidFill>
                <a:latin typeface="Times New Roman" pitchFamily="18" charset="0"/>
                <a:cs typeface="Times New Roman" pitchFamily="18" charset="0"/>
              </a:rPr>
              <a:t>32,2</a:t>
            </a:r>
          </a:p>
        </p:txBody>
      </p:sp>
      <p:sp>
        <p:nvSpPr>
          <p:cNvPr id="5170" name="TextBox 101"/>
          <p:cNvSpPr txBox="1">
            <a:spLocks noChangeArrowheads="1"/>
          </p:cNvSpPr>
          <p:nvPr/>
        </p:nvSpPr>
        <p:spPr bwMode="auto">
          <a:xfrm>
            <a:off x="7740650" y="3573463"/>
            <a:ext cx="792163" cy="461962"/>
          </a:xfrm>
          <a:prstGeom prst="rect">
            <a:avLst/>
          </a:prstGeom>
          <a:noFill/>
          <a:ln w="9525">
            <a:noFill/>
            <a:miter lim="800000"/>
            <a:headEnd/>
            <a:tailEnd/>
          </a:ln>
        </p:spPr>
        <p:txBody>
          <a:bodyPr>
            <a:spAutoFit/>
          </a:bodyPr>
          <a:lstStyle/>
          <a:p>
            <a:pPr algn="ctr"/>
            <a:r>
              <a:rPr lang="ru-RU" altLang="ru-RU" sz="2400" b="1">
                <a:solidFill>
                  <a:schemeClr val="bg1"/>
                </a:solidFill>
                <a:latin typeface="Times New Roman" pitchFamily="18" charset="0"/>
                <a:cs typeface="Times New Roman" pitchFamily="18" charset="0"/>
              </a:rPr>
              <a:t>28,9</a:t>
            </a:r>
          </a:p>
        </p:txBody>
      </p:sp>
      <p:sp>
        <p:nvSpPr>
          <p:cNvPr id="5171" name="TextBox 102"/>
          <p:cNvSpPr txBox="1">
            <a:spLocks noChangeArrowheads="1"/>
          </p:cNvSpPr>
          <p:nvPr/>
        </p:nvSpPr>
        <p:spPr bwMode="auto">
          <a:xfrm>
            <a:off x="7740650" y="4581525"/>
            <a:ext cx="792163" cy="461963"/>
          </a:xfrm>
          <a:prstGeom prst="rect">
            <a:avLst/>
          </a:prstGeom>
          <a:noFill/>
          <a:ln w="9525">
            <a:noFill/>
            <a:miter lim="800000"/>
            <a:headEnd/>
            <a:tailEnd/>
          </a:ln>
        </p:spPr>
        <p:txBody>
          <a:bodyPr>
            <a:spAutoFit/>
          </a:bodyPr>
          <a:lstStyle/>
          <a:p>
            <a:pPr algn="ctr"/>
            <a:r>
              <a:rPr lang="ru-RU" altLang="ru-RU" sz="2400" b="1">
                <a:solidFill>
                  <a:schemeClr val="bg1"/>
                </a:solidFill>
                <a:latin typeface="Times New Roman" pitchFamily="18" charset="0"/>
                <a:cs typeface="Times New Roman" pitchFamily="18" charset="0"/>
              </a:rPr>
              <a:t>31,5</a:t>
            </a:r>
          </a:p>
        </p:txBody>
      </p:sp>
      <p:sp>
        <p:nvSpPr>
          <p:cNvPr id="5172" name="TextBox 103"/>
          <p:cNvSpPr txBox="1">
            <a:spLocks noChangeArrowheads="1"/>
          </p:cNvSpPr>
          <p:nvPr/>
        </p:nvSpPr>
        <p:spPr bwMode="auto">
          <a:xfrm>
            <a:off x="7740650" y="5732463"/>
            <a:ext cx="792163" cy="461962"/>
          </a:xfrm>
          <a:prstGeom prst="rect">
            <a:avLst/>
          </a:prstGeom>
          <a:noFill/>
          <a:ln w="9525">
            <a:noFill/>
            <a:miter lim="800000"/>
            <a:headEnd/>
            <a:tailEnd/>
          </a:ln>
        </p:spPr>
        <p:txBody>
          <a:bodyPr>
            <a:spAutoFit/>
          </a:bodyPr>
          <a:lstStyle/>
          <a:p>
            <a:pPr algn="ctr"/>
            <a:r>
              <a:rPr lang="ru-RU" altLang="ru-RU" sz="2400" b="1">
                <a:solidFill>
                  <a:schemeClr val="bg1"/>
                </a:solidFill>
                <a:latin typeface="Times New Roman" pitchFamily="18" charset="0"/>
                <a:cs typeface="Times New Roman" pitchFamily="18" charset="0"/>
              </a:rPr>
              <a:t>31,9</a:t>
            </a:r>
          </a:p>
        </p:txBody>
      </p:sp>
      <p:sp>
        <p:nvSpPr>
          <p:cNvPr id="5174" name="TextBox 106"/>
          <p:cNvSpPr txBox="1">
            <a:spLocks noChangeArrowheads="1"/>
          </p:cNvSpPr>
          <p:nvPr/>
        </p:nvSpPr>
        <p:spPr bwMode="auto">
          <a:xfrm>
            <a:off x="1985460" y="569842"/>
            <a:ext cx="7164387" cy="831850"/>
          </a:xfrm>
          <a:prstGeom prst="rect">
            <a:avLst/>
          </a:prstGeom>
          <a:noFill/>
          <a:ln w="9525">
            <a:noFill/>
            <a:miter lim="800000"/>
            <a:headEnd/>
            <a:tailEnd/>
          </a:ln>
        </p:spPr>
        <p:txBody>
          <a:bodyPr wrap="square">
            <a:spAutoFit/>
          </a:bodyPr>
          <a:lstStyle/>
          <a:p>
            <a:r>
              <a:rPr lang="ru-RU" altLang="ru-RU" sz="1600" dirty="0">
                <a:latin typeface="Century Gothic" pitchFamily="34" charset="0"/>
              </a:rPr>
              <a:t>направлено за 2013-2018 годы за счет бюджета области на повышение оплаты труда отдельных категорий работников бюджетной сферы, поименованных в Указах Президента</a:t>
            </a:r>
          </a:p>
        </p:txBody>
      </p:sp>
      <p:sp>
        <p:nvSpPr>
          <p:cNvPr id="5175" name="TextBox 107"/>
          <p:cNvSpPr txBox="1">
            <a:spLocks noChangeArrowheads="1"/>
          </p:cNvSpPr>
          <p:nvPr/>
        </p:nvSpPr>
        <p:spPr bwMode="auto">
          <a:xfrm>
            <a:off x="6911975" y="1125538"/>
            <a:ext cx="2232025" cy="368300"/>
          </a:xfrm>
          <a:prstGeom prst="rect">
            <a:avLst/>
          </a:prstGeom>
          <a:noFill/>
          <a:ln w="9525">
            <a:noFill/>
            <a:miter lim="800000"/>
            <a:headEnd/>
            <a:tailEnd/>
          </a:ln>
        </p:spPr>
        <p:txBody>
          <a:bodyPr>
            <a:spAutoFit/>
          </a:bodyPr>
          <a:lstStyle/>
          <a:p>
            <a:endParaRPr lang="ru-RU" altLang="ru-RU">
              <a:latin typeface="Georgia" pitchFamily="18" charset="0"/>
            </a:endParaRPr>
          </a:p>
        </p:txBody>
      </p:sp>
      <p:sp>
        <p:nvSpPr>
          <p:cNvPr id="5176" name="TextBox 65"/>
          <p:cNvSpPr txBox="1">
            <a:spLocks noChangeArrowheads="1"/>
          </p:cNvSpPr>
          <p:nvPr/>
        </p:nvSpPr>
        <p:spPr bwMode="auto">
          <a:xfrm>
            <a:off x="179512" y="404664"/>
            <a:ext cx="2017713" cy="984250"/>
          </a:xfrm>
          <a:prstGeom prst="rect">
            <a:avLst/>
          </a:prstGeom>
          <a:noFill/>
          <a:ln w="9525">
            <a:noFill/>
            <a:miter lim="800000"/>
            <a:headEnd/>
            <a:tailEnd/>
          </a:ln>
        </p:spPr>
        <p:txBody>
          <a:bodyPr>
            <a:spAutoFit/>
          </a:bodyPr>
          <a:lstStyle/>
          <a:p>
            <a:pPr algn="ctr"/>
            <a:r>
              <a:rPr lang="ru-RU" altLang="ru-RU" sz="4000" b="1" dirty="0">
                <a:solidFill>
                  <a:srgbClr val="FF0000"/>
                </a:solidFill>
                <a:latin typeface="Century Gothic" pitchFamily="34" charset="0"/>
                <a:cs typeface="Times New Roman" pitchFamily="18" charset="0"/>
              </a:rPr>
              <a:t>22,2</a:t>
            </a:r>
            <a:r>
              <a:rPr lang="ru-RU" altLang="ru-RU" dirty="0">
                <a:latin typeface="Century Gothic" pitchFamily="34" charset="0"/>
              </a:rPr>
              <a:t> </a:t>
            </a:r>
          </a:p>
          <a:p>
            <a:r>
              <a:rPr lang="ru-RU" altLang="ru-RU" dirty="0">
                <a:latin typeface="Century Gothic" pitchFamily="34" charset="0"/>
              </a:rPr>
              <a:t>млрд. рублей</a:t>
            </a:r>
          </a:p>
        </p:txBody>
      </p:sp>
      <p:sp>
        <p:nvSpPr>
          <p:cNvPr id="5177" name="TextBox 33"/>
          <p:cNvSpPr txBox="1">
            <a:spLocks noChangeArrowheads="1"/>
          </p:cNvSpPr>
          <p:nvPr/>
        </p:nvSpPr>
        <p:spPr bwMode="auto">
          <a:xfrm>
            <a:off x="0" y="5516563"/>
            <a:ext cx="3132138" cy="647700"/>
          </a:xfrm>
          <a:prstGeom prst="rect">
            <a:avLst/>
          </a:prstGeom>
          <a:noFill/>
          <a:ln w="9525">
            <a:noFill/>
            <a:miter lim="800000"/>
            <a:headEnd/>
            <a:tailEnd/>
          </a:ln>
        </p:spPr>
        <p:txBody>
          <a:bodyPr>
            <a:spAutoFit/>
          </a:bodyPr>
          <a:lstStyle/>
          <a:p>
            <a:r>
              <a:rPr lang="ru-RU" altLang="ru-RU" dirty="0">
                <a:latin typeface="Century Gothic" pitchFamily="34" charset="0"/>
              </a:rPr>
              <a:t>Дополнительное </a:t>
            </a:r>
          </a:p>
          <a:p>
            <a:r>
              <a:rPr lang="ru-RU" altLang="ru-RU" dirty="0">
                <a:latin typeface="Century Gothic" pitchFamily="34" charset="0"/>
              </a:rPr>
              <a:t>образование детей</a:t>
            </a:r>
          </a:p>
        </p:txBody>
      </p:sp>
      <p:sp>
        <p:nvSpPr>
          <p:cNvPr id="65" name="Прямоугольник 64"/>
          <p:cNvSpPr/>
          <p:nvPr/>
        </p:nvSpPr>
        <p:spPr>
          <a:xfrm>
            <a:off x="-5216" y="-4760"/>
            <a:ext cx="9144000" cy="369332"/>
          </a:xfrm>
          <a:prstGeom prst="rect">
            <a:avLst/>
          </a:prstGeom>
        </p:spPr>
        <p:txBody>
          <a:bodyPr anchor="ctr">
            <a:spAutoFit/>
          </a:bodyPr>
          <a:lstStyle/>
          <a:p>
            <a:pPr marL="0" marR="0" lvl="0" indent="0" defTabSz="914400" eaLnBrk="1" fontAlgn="auto" latinLnBrk="0" hangingPunct="1">
              <a:lnSpc>
                <a:spcPct val="90000"/>
              </a:lnSpc>
              <a:spcBef>
                <a:spcPts val="0"/>
              </a:spcBef>
              <a:spcAft>
                <a:spcPts val="0"/>
              </a:spcAft>
              <a:buClrTx/>
              <a:buSzTx/>
              <a:buFontTx/>
              <a:buNone/>
              <a:tabLst/>
              <a:defRPr/>
            </a:pPr>
            <a:r>
              <a:rPr kumimoji="0" lang="ru-RU" altLang="ru-RU" sz="1900" b="1" i="0" u="none" strike="noStrike" kern="0" cap="all" spc="-100" normalizeH="0" noProof="0" dirty="0">
                <a:ln>
                  <a:noFill/>
                </a:ln>
                <a:effectLst/>
                <a:uLnTx/>
                <a:uFillTx/>
                <a:latin typeface="Century Gothic" pitchFamily="34" charset="0"/>
              </a:rPr>
              <a:t>Повышение оплаты труда работников, учтенных в указах Президента</a:t>
            </a:r>
          </a:p>
        </p:txBody>
      </p:sp>
      <p:sp>
        <p:nvSpPr>
          <p:cNvPr id="66" name="Номер слайда 4"/>
          <p:cNvSpPr txBox="1">
            <a:spLocks/>
          </p:cNvSpPr>
          <p:nvPr/>
        </p:nvSpPr>
        <p:spPr>
          <a:xfrm>
            <a:off x="0" y="6547436"/>
            <a:ext cx="467544" cy="310564"/>
          </a:xfrm>
          <a:prstGeom prst="rect">
            <a:avLst/>
          </a:prstGeom>
          <a:noFill/>
          <a:ln w="3175">
            <a:noFill/>
            <a:miter lim="800000"/>
            <a:headEnd/>
            <a:tailEnd/>
          </a:ln>
          <a:effectLst/>
        </p:spPr>
        <p:txBody>
          <a:bodyPr vert="horz" wrap="square" lIns="124683" tIns="62340" rIns="124683" bIns="62340" rtlCol="0" anchor="ctr">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fld id="{B19B0651-EE4F-4900-A07F-96A6BFA9D0F0}" type="slidenum">
              <a:rPr kumimoji="0" lang="ru-RU" sz="1200" b="0" i="0" u="none" strike="noStrike" kern="1200" cap="none" spc="0" normalizeH="0" baseline="0" noProof="0" smtClean="0">
                <a:ln>
                  <a:noFill/>
                </a:ln>
                <a:solidFill>
                  <a:schemeClr val="bg1">
                    <a:lumMod val="65000"/>
                  </a:schemeClr>
                </a:solidFill>
                <a:effectLst/>
                <a:uLnTx/>
                <a:uFillTx/>
                <a:latin typeface="Century Gothic" panose="020B0502020202020204" pitchFamily="34" charset="0"/>
                <a:ea typeface="+mn-ea"/>
                <a:cs typeface="+mn-cs"/>
              </a:rPr>
              <a:pPr marL="0" marR="0" lvl="0" indent="0" algn="l" defTabSz="914400" rtl="0" eaLnBrk="1" fontAlgn="auto" latinLnBrk="0" hangingPunct="1">
                <a:lnSpc>
                  <a:spcPct val="100000"/>
                </a:lnSpc>
                <a:spcBef>
                  <a:spcPct val="0"/>
                </a:spcBef>
                <a:spcAft>
                  <a:spcPts val="0"/>
                </a:spcAft>
                <a:buClrTx/>
                <a:buSzTx/>
                <a:buFontTx/>
                <a:buNone/>
                <a:tabLst/>
                <a:defRPr/>
              </a:pPr>
              <a:t>8</a:t>
            </a:fld>
            <a:endParaRPr kumimoji="0" lang="ru-RU" sz="1200" b="0" i="0" u="none" strike="noStrike" kern="1200" cap="none" spc="0" normalizeH="0" baseline="0" noProof="0" dirty="0">
              <a:ln>
                <a:noFill/>
              </a:ln>
              <a:solidFill>
                <a:schemeClr val="bg1">
                  <a:lumMod val="65000"/>
                </a:schemeClr>
              </a:solidFill>
              <a:effectLst/>
              <a:uLnTx/>
              <a:uFillTx/>
              <a:latin typeface="Century Gothic" panose="020B0502020202020204" pitchFamily="34" charset="0"/>
              <a:ea typeface="+mn-ea"/>
              <a:cs typeface="+mn-cs"/>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Прямоугольник 51"/>
          <p:cNvSpPr/>
          <p:nvPr/>
        </p:nvSpPr>
        <p:spPr>
          <a:xfrm>
            <a:off x="70992" y="465058"/>
            <a:ext cx="8712968" cy="288032"/>
          </a:xfrm>
          <a:prstGeom prst="rect">
            <a:avLst/>
          </a:prstGeom>
          <a:gradFill flip="none" rotWithShape="1">
            <a:gsLst>
              <a:gs pos="18000">
                <a:srgbClr val="FF0000"/>
              </a:gs>
              <a:gs pos="78004">
                <a:schemeClr val="accent6">
                  <a:lumMod val="75000"/>
                </a:schemeClr>
              </a:gs>
              <a:gs pos="59022">
                <a:srgbClr val="F97436"/>
              </a:gs>
              <a:gs pos="71000">
                <a:schemeClr val="accent6">
                  <a:lumMod val="90000"/>
                </a:schemeClr>
              </a:gs>
              <a:gs pos="100000">
                <a:srgbClr val="FF00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b="1" dirty="0">
                <a:latin typeface="Century Gothic" pitchFamily="34" charset="0"/>
              </a:rPr>
              <a:t>Региональный проект «Современная школа»</a:t>
            </a:r>
            <a:endParaRPr lang="ru-RU" dirty="0">
              <a:latin typeface="Century Gothic" pitchFamily="34" charset="0"/>
            </a:endParaRPr>
          </a:p>
        </p:txBody>
      </p:sp>
      <p:sp>
        <p:nvSpPr>
          <p:cNvPr id="55" name="TextBox 54"/>
          <p:cNvSpPr txBox="1"/>
          <p:nvPr/>
        </p:nvSpPr>
        <p:spPr>
          <a:xfrm>
            <a:off x="-73024" y="1113711"/>
            <a:ext cx="2736304" cy="492443"/>
          </a:xfrm>
          <a:prstGeom prst="rect">
            <a:avLst/>
          </a:prstGeom>
          <a:noFill/>
        </p:spPr>
        <p:txBody>
          <a:bodyPr wrap="square" rtlCol="0">
            <a:spAutoFit/>
          </a:bodyPr>
          <a:lstStyle/>
          <a:p>
            <a:pPr algn="ctr"/>
            <a:r>
              <a:rPr lang="ru-RU" sz="1300" dirty="0">
                <a:latin typeface="Century Gothic" pitchFamily="34" charset="0"/>
              </a:rPr>
              <a:t>Строительство </a:t>
            </a:r>
            <a:r>
              <a:rPr lang="ru-RU" sz="1300" dirty="0" smtClean="0">
                <a:latin typeface="Century Gothic" pitchFamily="34" charset="0"/>
              </a:rPr>
              <a:t>новых школ в</a:t>
            </a:r>
          </a:p>
          <a:p>
            <a:pPr algn="ctr"/>
            <a:r>
              <a:rPr lang="ru-RU" sz="1300" dirty="0" smtClean="0">
                <a:latin typeface="Century Gothic" pitchFamily="34" charset="0"/>
              </a:rPr>
              <a:t> </a:t>
            </a:r>
            <a:r>
              <a:rPr lang="ru-RU" sz="1300" dirty="0">
                <a:latin typeface="Century Gothic" pitchFamily="34" charset="0"/>
              </a:rPr>
              <a:t>г. </a:t>
            </a:r>
            <a:r>
              <a:rPr lang="ru-RU" sz="1300" dirty="0" smtClean="0">
                <a:latin typeface="Century Gothic" pitchFamily="34" charset="0"/>
              </a:rPr>
              <a:t>Череповце, г. Соколе</a:t>
            </a:r>
            <a:endParaRPr lang="ru-RU" sz="1300" dirty="0">
              <a:latin typeface="Century Gothic" pitchFamily="34" charset="0"/>
            </a:endParaRPr>
          </a:p>
        </p:txBody>
      </p:sp>
      <p:sp>
        <p:nvSpPr>
          <p:cNvPr id="56" name="TextBox 55"/>
          <p:cNvSpPr txBox="1"/>
          <p:nvPr/>
        </p:nvSpPr>
        <p:spPr>
          <a:xfrm>
            <a:off x="-180528" y="1743199"/>
            <a:ext cx="2915816" cy="692497"/>
          </a:xfrm>
          <a:prstGeom prst="rect">
            <a:avLst/>
          </a:prstGeom>
          <a:noFill/>
        </p:spPr>
        <p:txBody>
          <a:bodyPr wrap="square" rtlCol="0">
            <a:spAutoFit/>
          </a:bodyPr>
          <a:lstStyle/>
          <a:p>
            <a:pPr algn="ctr"/>
            <a:r>
              <a:rPr lang="ru-RU" sz="1300" dirty="0">
                <a:latin typeface="Century Gothic" pitchFamily="34" charset="0"/>
              </a:rPr>
              <a:t>Обновление материально-технической базы 6 отдельных школ для детей с </a:t>
            </a:r>
            <a:r>
              <a:rPr lang="ru-RU" sz="1300" dirty="0" smtClean="0">
                <a:latin typeface="Century Gothic" pitchFamily="34" charset="0"/>
              </a:rPr>
              <a:t>ОВЗ</a:t>
            </a:r>
            <a:endParaRPr lang="ru-RU" sz="1300" dirty="0">
              <a:latin typeface="Century Gothic" pitchFamily="34" charset="0"/>
            </a:endParaRPr>
          </a:p>
        </p:txBody>
      </p:sp>
      <p:sp>
        <p:nvSpPr>
          <p:cNvPr id="57" name="TextBox 56"/>
          <p:cNvSpPr txBox="1"/>
          <p:nvPr/>
        </p:nvSpPr>
        <p:spPr>
          <a:xfrm>
            <a:off x="3023320" y="1113711"/>
            <a:ext cx="5832648" cy="492443"/>
          </a:xfrm>
          <a:prstGeom prst="rect">
            <a:avLst/>
          </a:prstGeom>
          <a:noFill/>
        </p:spPr>
        <p:txBody>
          <a:bodyPr wrap="square" rtlCol="0">
            <a:spAutoFit/>
          </a:bodyPr>
          <a:lstStyle/>
          <a:p>
            <a:pPr algn="ctr"/>
            <a:r>
              <a:rPr lang="ru-RU" sz="1300" dirty="0">
                <a:latin typeface="Century Gothic" pitchFamily="34" charset="0"/>
              </a:rPr>
              <a:t>Создано не менее 1,5 тыс. новых мест в общеобразовательных организациях области</a:t>
            </a:r>
          </a:p>
        </p:txBody>
      </p:sp>
      <p:sp>
        <p:nvSpPr>
          <p:cNvPr id="58" name="TextBox 57"/>
          <p:cNvSpPr txBox="1"/>
          <p:nvPr/>
        </p:nvSpPr>
        <p:spPr>
          <a:xfrm>
            <a:off x="2951312" y="1600344"/>
            <a:ext cx="6012160" cy="892552"/>
          </a:xfrm>
          <a:prstGeom prst="rect">
            <a:avLst/>
          </a:prstGeom>
          <a:noFill/>
        </p:spPr>
        <p:txBody>
          <a:bodyPr wrap="square" rtlCol="0">
            <a:spAutoFit/>
          </a:bodyPr>
          <a:lstStyle/>
          <a:p>
            <a:pPr algn="ctr"/>
            <a:r>
              <a:rPr lang="ru-RU" sz="1300" dirty="0">
                <a:latin typeface="Century Gothic" pitchFamily="34" charset="0"/>
              </a:rPr>
              <a:t>Для 60% обучающихся отдельных школ для детей с ОВЗ, созданы условия для реализации предметной области «Технология», для дополнительного образования, оснащены кабинеты педагогов-психологов, учителей-дефектологов, учителей-логопедов</a:t>
            </a:r>
          </a:p>
        </p:txBody>
      </p:sp>
      <p:sp>
        <p:nvSpPr>
          <p:cNvPr id="61" name="TextBox 60"/>
          <p:cNvSpPr txBox="1"/>
          <p:nvPr/>
        </p:nvSpPr>
        <p:spPr>
          <a:xfrm>
            <a:off x="179512" y="6020708"/>
            <a:ext cx="2987824" cy="692497"/>
          </a:xfrm>
          <a:prstGeom prst="rect">
            <a:avLst/>
          </a:prstGeom>
          <a:noFill/>
        </p:spPr>
        <p:txBody>
          <a:bodyPr wrap="square" rtlCol="0">
            <a:spAutoFit/>
          </a:bodyPr>
          <a:lstStyle/>
          <a:p>
            <a:pPr algn="ctr"/>
            <a:r>
              <a:rPr lang="ru-RU" sz="1300" dirty="0">
                <a:latin typeface="Century Gothic" pitchFamily="34" charset="0"/>
              </a:rPr>
              <a:t>Разработка и апробация </a:t>
            </a:r>
            <a:r>
              <a:rPr lang="ru-RU" sz="1300" dirty="0" smtClean="0">
                <a:latin typeface="Century Gothic" pitchFamily="34" charset="0"/>
              </a:rPr>
              <a:t>целевой модели </a:t>
            </a:r>
            <a:r>
              <a:rPr lang="ru-RU" sz="1300" dirty="0">
                <a:latin typeface="Century Gothic" pitchFamily="34" charset="0"/>
              </a:rPr>
              <a:t>цифровой </a:t>
            </a:r>
            <a:r>
              <a:rPr lang="ru-RU" sz="1300" dirty="0" smtClean="0">
                <a:latin typeface="Century Gothic" pitchFamily="34" charset="0"/>
              </a:rPr>
              <a:t>образовательной среды</a:t>
            </a:r>
            <a:endParaRPr lang="ru-RU" sz="1300" dirty="0">
              <a:latin typeface="Century Gothic" pitchFamily="34" charset="0"/>
            </a:endParaRPr>
          </a:p>
        </p:txBody>
      </p:sp>
      <p:sp>
        <p:nvSpPr>
          <p:cNvPr id="62" name="TextBox 61"/>
          <p:cNvSpPr txBox="1"/>
          <p:nvPr/>
        </p:nvSpPr>
        <p:spPr>
          <a:xfrm>
            <a:off x="3275856" y="5931277"/>
            <a:ext cx="5868144" cy="1092607"/>
          </a:xfrm>
          <a:prstGeom prst="rect">
            <a:avLst/>
          </a:prstGeom>
          <a:noFill/>
        </p:spPr>
        <p:txBody>
          <a:bodyPr wrap="square" rtlCol="0">
            <a:spAutoFit/>
          </a:bodyPr>
          <a:lstStyle/>
          <a:p>
            <a:pPr algn="ctr"/>
            <a:r>
              <a:rPr lang="ru-RU" sz="1300" dirty="0">
                <a:latin typeface="Century Gothic" pitchFamily="34" charset="0"/>
              </a:rPr>
              <a:t>В 6 образовательных организациях обновлена информационно-коммуникационная инфраструктура и внедрены в образовательный процесс инструменты федеральной цифровой </a:t>
            </a:r>
            <a:r>
              <a:rPr lang="ru-RU" sz="1300" dirty="0" smtClean="0">
                <a:latin typeface="Century Gothic" pitchFamily="34" charset="0"/>
              </a:rPr>
              <a:t>платформы</a:t>
            </a:r>
          </a:p>
          <a:p>
            <a:pPr algn="ctr"/>
            <a:endParaRPr lang="ru-RU" sz="1300" dirty="0">
              <a:latin typeface="Century Gothic" pitchFamily="34" charset="0"/>
            </a:endParaRPr>
          </a:p>
        </p:txBody>
      </p:sp>
      <p:sp>
        <p:nvSpPr>
          <p:cNvPr id="71" name="Стрелка вправо 70"/>
          <p:cNvSpPr/>
          <p:nvPr/>
        </p:nvSpPr>
        <p:spPr>
          <a:xfrm>
            <a:off x="2879302" y="1152559"/>
            <a:ext cx="180021" cy="484632"/>
          </a:xfrm>
          <a:prstGeom prst="rightArrow">
            <a:avLst>
              <a:gd name="adj1" fmla="val 50000"/>
              <a:gd name="adj2" fmla="val 69790"/>
            </a:avLst>
          </a:prstGeom>
          <a:solidFill>
            <a:schemeClr val="bg1">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bg1">
                  <a:lumMod val="75000"/>
                </a:schemeClr>
              </a:solidFill>
            </a:endParaRPr>
          </a:p>
        </p:txBody>
      </p:sp>
      <p:sp>
        <p:nvSpPr>
          <p:cNvPr id="72" name="Стрелка вправо 71"/>
          <p:cNvSpPr/>
          <p:nvPr/>
        </p:nvSpPr>
        <p:spPr>
          <a:xfrm>
            <a:off x="568895" y="2851721"/>
            <a:ext cx="180021" cy="484632"/>
          </a:xfrm>
          <a:prstGeom prst="rightArrow">
            <a:avLst>
              <a:gd name="adj1" fmla="val 50000"/>
              <a:gd name="adj2" fmla="val 69790"/>
            </a:avLst>
          </a:prstGeom>
          <a:solidFill>
            <a:schemeClr val="bg1">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bg1">
                  <a:lumMod val="75000"/>
                </a:schemeClr>
              </a:solidFill>
            </a:endParaRPr>
          </a:p>
        </p:txBody>
      </p:sp>
      <p:sp>
        <p:nvSpPr>
          <p:cNvPr id="73" name="Стрелка вправо 72"/>
          <p:cNvSpPr/>
          <p:nvPr/>
        </p:nvSpPr>
        <p:spPr>
          <a:xfrm>
            <a:off x="3095835" y="6092136"/>
            <a:ext cx="180021" cy="484632"/>
          </a:xfrm>
          <a:prstGeom prst="rightArrow">
            <a:avLst>
              <a:gd name="adj1" fmla="val 50000"/>
              <a:gd name="adj2" fmla="val 69790"/>
            </a:avLst>
          </a:prstGeom>
          <a:solidFill>
            <a:schemeClr val="bg1">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bg1">
                  <a:lumMod val="75000"/>
                </a:schemeClr>
              </a:solidFill>
            </a:endParaRPr>
          </a:p>
        </p:txBody>
      </p:sp>
      <p:sp>
        <p:nvSpPr>
          <p:cNvPr id="76" name="Скругленный прямоугольник 75"/>
          <p:cNvSpPr/>
          <p:nvPr/>
        </p:nvSpPr>
        <p:spPr>
          <a:xfrm>
            <a:off x="251520" y="5660668"/>
            <a:ext cx="2808312" cy="288032"/>
          </a:xfrm>
          <a:prstGeom prst="roundRect">
            <a:avLst/>
          </a:prstGeom>
          <a:solidFill>
            <a:schemeClr val="bg1">
              <a:lumMod val="65000"/>
            </a:schemeClr>
          </a:solidFill>
        </p:spPr>
        <p:txBody>
          <a:bodyPr wrap="square" anchor="ctr">
            <a:noAutofit/>
          </a:bodyPr>
          <a:lstStyle/>
          <a:p>
            <a:pPr algn="ctr">
              <a:lnSpc>
                <a:spcPct val="80000"/>
              </a:lnSpc>
            </a:pPr>
            <a:r>
              <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rPr>
              <a:t>Ключевые </a:t>
            </a:r>
            <a:r>
              <a:rPr lang="ru-RU" sz="1600" b="1"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мероприятия</a:t>
            </a:r>
            <a:endPar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77" name="Скругленный прямоугольник 76"/>
          <p:cNvSpPr/>
          <p:nvPr/>
        </p:nvSpPr>
        <p:spPr>
          <a:xfrm>
            <a:off x="3347864" y="5660668"/>
            <a:ext cx="5616624" cy="288355"/>
          </a:xfrm>
          <a:prstGeom prst="roundRect">
            <a:avLst/>
          </a:prstGeom>
          <a:solidFill>
            <a:schemeClr val="bg1">
              <a:lumMod val="65000"/>
            </a:schemeClr>
          </a:solidFill>
        </p:spPr>
        <p:txBody>
          <a:bodyPr wrap="square" anchor="ctr">
            <a:noAutofit/>
          </a:bodyPr>
          <a:lstStyle/>
          <a:p>
            <a:pPr algn="ctr">
              <a:lnSpc>
                <a:spcPct val="80000"/>
              </a:lnSpc>
            </a:pPr>
            <a:r>
              <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rPr>
              <a:t>Результат и показатели </a:t>
            </a:r>
            <a:r>
              <a:rPr lang="ru-RU" sz="1600" b="1"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проекта</a:t>
            </a:r>
            <a:endPar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78" name="Прямоугольник 77"/>
          <p:cNvSpPr/>
          <p:nvPr/>
        </p:nvSpPr>
        <p:spPr>
          <a:xfrm>
            <a:off x="251520" y="5301208"/>
            <a:ext cx="8712968" cy="287452"/>
          </a:xfrm>
          <a:prstGeom prst="rect">
            <a:avLst/>
          </a:prstGeom>
          <a:gradFill flip="none" rotWithShape="1">
            <a:gsLst>
              <a:gs pos="18000">
                <a:srgbClr val="FF0000"/>
              </a:gs>
              <a:gs pos="78004">
                <a:schemeClr val="accent6">
                  <a:lumMod val="75000"/>
                </a:schemeClr>
              </a:gs>
              <a:gs pos="59022">
                <a:srgbClr val="F97436"/>
              </a:gs>
              <a:gs pos="71000">
                <a:schemeClr val="accent6">
                  <a:lumMod val="90000"/>
                </a:schemeClr>
              </a:gs>
              <a:gs pos="100000">
                <a:srgbClr val="FF00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b="1" dirty="0">
                <a:latin typeface="Century Gothic" pitchFamily="34" charset="0"/>
              </a:rPr>
              <a:t>Региональный проект </a:t>
            </a:r>
            <a:r>
              <a:rPr lang="ru-RU" b="1" dirty="0" smtClean="0">
                <a:latin typeface="Century Gothic" pitchFamily="34" charset="0"/>
              </a:rPr>
              <a:t>«Цифровая образовательная среда»</a:t>
            </a:r>
            <a:endParaRPr lang="ru-RU" dirty="0">
              <a:latin typeface="Century Gothic" pitchFamily="34" charset="0"/>
            </a:endParaRPr>
          </a:p>
        </p:txBody>
      </p:sp>
      <p:sp>
        <p:nvSpPr>
          <p:cNvPr id="81" name="Прямоугольник 80"/>
          <p:cNvSpPr/>
          <p:nvPr/>
        </p:nvSpPr>
        <p:spPr>
          <a:xfrm>
            <a:off x="161511" y="3341504"/>
            <a:ext cx="3744416" cy="1887696"/>
          </a:xfrm>
          <a:prstGeom prst="rect">
            <a:avLst/>
          </a:prstGeom>
        </p:spPr>
        <p:txBody>
          <a:bodyPr wrap="square">
            <a:spAutoFit/>
          </a:bodyPr>
          <a:lstStyle/>
          <a:p>
            <a:pPr>
              <a:lnSpc>
                <a:spcPts val="1440"/>
              </a:lnSpc>
              <a:spcBef>
                <a:spcPts val="70"/>
              </a:spcBef>
              <a:spcAft>
                <a:spcPts val="0"/>
              </a:spcAft>
            </a:pPr>
            <a:r>
              <a:rPr lang="ru-RU" sz="1300" dirty="0">
                <a:latin typeface="Century Gothic" pitchFamily="34" charset="0"/>
                <a:ea typeface="Calibri"/>
                <a:cs typeface="Times New Roman"/>
              </a:rPr>
              <a:t>Создание второго </a:t>
            </a:r>
            <a:r>
              <a:rPr lang="ru-RU" sz="1300" dirty="0" smtClean="0">
                <a:latin typeface="Century Gothic" pitchFamily="34" charset="0"/>
                <a:ea typeface="Calibri"/>
                <a:cs typeface="Times New Roman"/>
              </a:rPr>
              <a:t>стационарного детского </a:t>
            </a:r>
            <a:r>
              <a:rPr lang="ru-RU" sz="1300" dirty="0">
                <a:latin typeface="Century Gothic" pitchFamily="34" charset="0"/>
                <a:ea typeface="Calibri"/>
                <a:cs typeface="Times New Roman"/>
              </a:rPr>
              <a:t>технопарка «</a:t>
            </a:r>
            <a:r>
              <a:rPr lang="ru-RU" sz="1300" dirty="0" err="1">
                <a:latin typeface="Century Gothic" pitchFamily="34" charset="0"/>
                <a:ea typeface="Calibri"/>
                <a:cs typeface="Times New Roman"/>
              </a:rPr>
              <a:t>Кванториум</a:t>
            </a:r>
            <a:r>
              <a:rPr lang="ru-RU" sz="1300" dirty="0">
                <a:latin typeface="Century Gothic" pitchFamily="34" charset="0"/>
                <a:ea typeface="Calibri"/>
                <a:cs typeface="Times New Roman"/>
              </a:rPr>
              <a:t>» в г. Вологде</a:t>
            </a:r>
          </a:p>
          <a:p>
            <a:pPr marL="4445">
              <a:lnSpc>
                <a:spcPts val="1440"/>
              </a:lnSpc>
              <a:spcBef>
                <a:spcPts val="650"/>
              </a:spcBef>
              <a:spcAft>
                <a:spcPts val="0"/>
              </a:spcAft>
            </a:pPr>
            <a:r>
              <a:rPr lang="ru-RU" sz="1300" dirty="0">
                <a:latin typeface="Century Gothic" pitchFamily="34" charset="0"/>
                <a:ea typeface="Calibri"/>
                <a:cs typeface="Times New Roman"/>
              </a:rPr>
              <a:t>Создание центра выявления и </a:t>
            </a:r>
            <a:r>
              <a:rPr lang="ru-RU" sz="1300" dirty="0" smtClean="0">
                <a:latin typeface="Century Gothic" pitchFamily="34" charset="0"/>
                <a:ea typeface="Calibri"/>
                <a:cs typeface="Times New Roman"/>
              </a:rPr>
              <a:t>поддержки одаренных </a:t>
            </a:r>
            <a:r>
              <a:rPr lang="ru-RU" sz="1300" dirty="0">
                <a:latin typeface="Century Gothic" pitchFamily="34" charset="0"/>
                <a:ea typeface="Calibri"/>
                <a:cs typeface="Times New Roman"/>
              </a:rPr>
              <a:t>детей области </a:t>
            </a:r>
            <a:r>
              <a:rPr lang="ru-RU" sz="1300" dirty="0" smtClean="0">
                <a:latin typeface="Century Gothic" pitchFamily="34" charset="0"/>
                <a:ea typeface="Calibri"/>
                <a:cs typeface="Times New Roman"/>
              </a:rPr>
              <a:t> на </a:t>
            </a:r>
            <a:r>
              <a:rPr lang="ru-RU" sz="1300" dirty="0">
                <a:latin typeface="Century Gothic" pitchFamily="34" charset="0"/>
                <a:ea typeface="Calibri"/>
                <a:cs typeface="Times New Roman"/>
              </a:rPr>
              <a:t>базе БОУ </a:t>
            </a:r>
            <a:r>
              <a:rPr lang="ru-RU" sz="1300" dirty="0" smtClean="0">
                <a:latin typeface="Century Gothic" pitchFamily="34" charset="0"/>
                <a:ea typeface="Calibri"/>
                <a:cs typeface="Times New Roman"/>
              </a:rPr>
              <a:t>ВО «ВМЛ</a:t>
            </a:r>
            <a:r>
              <a:rPr lang="ru-RU" sz="1300" dirty="0">
                <a:latin typeface="Century Gothic" pitchFamily="34" charset="0"/>
                <a:ea typeface="Calibri"/>
                <a:cs typeface="Times New Roman"/>
              </a:rPr>
              <a:t>» (по модели ОЦ «Сириус</a:t>
            </a:r>
            <a:r>
              <a:rPr lang="ru-RU" sz="1300" dirty="0" smtClean="0">
                <a:latin typeface="Century Gothic" pitchFamily="34" charset="0"/>
                <a:ea typeface="Calibri"/>
                <a:cs typeface="Times New Roman"/>
              </a:rPr>
              <a:t>»)</a:t>
            </a:r>
          </a:p>
          <a:p>
            <a:pPr marL="4445">
              <a:lnSpc>
                <a:spcPts val="1440"/>
              </a:lnSpc>
              <a:spcBef>
                <a:spcPts val="650"/>
              </a:spcBef>
              <a:spcAft>
                <a:spcPts val="0"/>
              </a:spcAft>
            </a:pPr>
            <a:r>
              <a:rPr lang="ru-RU" sz="1300" dirty="0" smtClean="0">
                <a:latin typeface="Century Gothic" pitchFamily="34" charset="0"/>
                <a:ea typeface="Calibri"/>
                <a:cs typeface="Times New Roman"/>
              </a:rPr>
              <a:t>Создание </a:t>
            </a:r>
            <a:r>
              <a:rPr lang="ru-RU" sz="1300" dirty="0">
                <a:latin typeface="Century Gothic" pitchFamily="34" charset="0"/>
                <a:ea typeface="Calibri"/>
                <a:cs typeface="Times New Roman"/>
              </a:rPr>
              <a:t>центра развития современных компетенций детей на базе ФГБОУ ВО «</a:t>
            </a:r>
            <a:r>
              <a:rPr lang="ru-RU" sz="1300" dirty="0" err="1">
                <a:latin typeface="Century Gothic" pitchFamily="34" charset="0"/>
                <a:ea typeface="Calibri"/>
                <a:cs typeface="Times New Roman"/>
              </a:rPr>
              <a:t>ВоГУ</a:t>
            </a:r>
            <a:r>
              <a:rPr lang="ru-RU" sz="1300" dirty="0">
                <a:latin typeface="Century Gothic" pitchFamily="34" charset="0"/>
                <a:ea typeface="Calibri"/>
                <a:cs typeface="Times New Roman"/>
              </a:rPr>
              <a:t>»</a:t>
            </a:r>
          </a:p>
        </p:txBody>
      </p:sp>
      <p:sp>
        <p:nvSpPr>
          <p:cNvPr id="82" name="Прямоугольник 81"/>
          <p:cNvSpPr/>
          <p:nvPr/>
        </p:nvSpPr>
        <p:spPr>
          <a:xfrm>
            <a:off x="3977935" y="3269496"/>
            <a:ext cx="5328592" cy="1892826"/>
          </a:xfrm>
          <a:prstGeom prst="rect">
            <a:avLst/>
          </a:prstGeom>
        </p:spPr>
        <p:txBody>
          <a:bodyPr wrap="square">
            <a:spAutoFit/>
          </a:bodyPr>
          <a:lstStyle/>
          <a:p>
            <a:r>
              <a:rPr lang="ru-RU" sz="1300" dirty="0">
                <a:latin typeface="Century Gothic" pitchFamily="34" charset="0"/>
                <a:ea typeface="Calibri"/>
                <a:cs typeface="Times New Roman"/>
              </a:rPr>
              <a:t>2,1 тыс. детей охвачены дополнительными общеобразовательными программами естественнонаучной и технической </a:t>
            </a:r>
            <a:r>
              <a:rPr lang="ru-RU" sz="1300" dirty="0" smtClean="0">
                <a:latin typeface="Century Gothic" pitchFamily="34" charset="0"/>
                <a:ea typeface="Calibri"/>
                <a:cs typeface="Times New Roman"/>
              </a:rPr>
              <a:t>направленностей</a:t>
            </a:r>
            <a:endParaRPr lang="ru-RU" sz="1300" dirty="0">
              <a:latin typeface="Century Gothic" pitchFamily="34" charset="0"/>
              <a:ea typeface="Calibri"/>
              <a:cs typeface="Times New Roman"/>
            </a:endParaRPr>
          </a:p>
          <a:p>
            <a:endParaRPr lang="ru-RU" sz="1300" dirty="0" smtClean="0">
              <a:latin typeface="Century Gothic" pitchFamily="34" charset="0"/>
              <a:ea typeface="Calibri"/>
              <a:cs typeface="Times New Roman"/>
            </a:endParaRPr>
          </a:p>
          <a:p>
            <a:r>
              <a:rPr lang="ru-RU" sz="1300" dirty="0" smtClean="0">
                <a:latin typeface="Century Gothic" pitchFamily="34" charset="0"/>
                <a:ea typeface="Calibri"/>
                <a:cs typeface="Times New Roman"/>
              </a:rPr>
              <a:t>Не </a:t>
            </a:r>
            <a:r>
              <a:rPr lang="ru-RU" sz="1300" dirty="0">
                <a:latin typeface="Century Gothic" pitchFamily="34" charset="0"/>
                <a:ea typeface="Calibri"/>
                <a:cs typeface="Times New Roman"/>
              </a:rPr>
              <a:t>менее 3,8 </a:t>
            </a:r>
            <a:r>
              <a:rPr lang="ru-RU" sz="1300" dirty="0" err="1">
                <a:latin typeface="Century Gothic" pitchFamily="34" charset="0"/>
                <a:ea typeface="Calibri"/>
                <a:cs typeface="Times New Roman"/>
              </a:rPr>
              <a:t>тыс</a:t>
            </a:r>
            <a:r>
              <a:rPr lang="ru-RU" sz="1300" dirty="0">
                <a:latin typeface="Century Gothic" pitchFamily="34" charset="0"/>
                <a:ea typeface="Calibri"/>
                <a:cs typeface="Times New Roman"/>
              </a:rPr>
              <a:t> (5</a:t>
            </a:r>
            <a:r>
              <a:rPr lang="ru-RU" sz="1300" dirty="0" smtClean="0">
                <a:latin typeface="Century Gothic" pitchFamily="34" charset="0"/>
                <a:ea typeface="Calibri"/>
                <a:cs typeface="Times New Roman"/>
              </a:rPr>
              <a:t>%) </a:t>
            </a:r>
            <a:r>
              <a:rPr lang="ru-RU" sz="1300" dirty="0">
                <a:latin typeface="Century Gothic" pitchFamily="34" charset="0"/>
                <a:ea typeface="Calibri"/>
                <a:cs typeface="Times New Roman"/>
              </a:rPr>
              <a:t>обучающихся 5-11 классов охвачены программами специализированным </a:t>
            </a:r>
            <a:r>
              <a:rPr lang="ru-RU" sz="1300" dirty="0" smtClean="0">
                <a:latin typeface="Century Gothic" pitchFamily="34" charset="0"/>
                <a:ea typeface="Calibri"/>
                <a:cs typeface="Times New Roman"/>
              </a:rPr>
              <a:t>программам</a:t>
            </a:r>
          </a:p>
          <a:p>
            <a:endParaRPr lang="ru-RU" sz="1300" dirty="0">
              <a:latin typeface="Century Gothic" pitchFamily="34" charset="0"/>
              <a:ea typeface="Calibri"/>
              <a:cs typeface="Times New Roman"/>
            </a:endParaRPr>
          </a:p>
          <a:p>
            <a:r>
              <a:rPr lang="ru-RU" sz="1300" dirty="0">
                <a:latin typeface="Century Gothic" pitchFamily="34" charset="0"/>
                <a:ea typeface="Calibri"/>
                <a:cs typeface="Times New Roman"/>
              </a:rPr>
              <a:t>Не менее 0,4 тыс. детей ежегодно пройдут обучение по специализированным </a:t>
            </a:r>
            <a:r>
              <a:rPr lang="ru-RU" sz="1300" dirty="0" smtClean="0">
                <a:latin typeface="Century Gothic" pitchFamily="34" charset="0"/>
                <a:ea typeface="Calibri"/>
                <a:cs typeface="Times New Roman"/>
              </a:rPr>
              <a:t>программам</a:t>
            </a:r>
            <a:endParaRPr lang="ru-RU" sz="1300" dirty="0">
              <a:latin typeface="Century Gothic" pitchFamily="34" charset="0"/>
              <a:ea typeface="Calibri"/>
              <a:cs typeface="Times New Roman"/>
            </a:endParaRPr>
          </a:p>
        </p:txBody>
      </p:sp>
      <p:sp>
        <p:nvSpPr>
          <p:cNvPr id="83" name="Прямоугольник 82"/>
          <p:cNvSpPr/>
          <p:nvPr/>
        </p:nvSpPr>
        <p:spPr>
          <a:xfrm>
            <a:off x="161511" y="2693432"/>
            <a:ext cx="8712968" cy="274616"/>
          </a:xfrm>
          <a:prstGeom prst="rect">
            <a:avLst/>
          </a:prstGeom>
          <a:gradFill flip="none" rotWithShape="1">
            <a:gsLst>
              <a:gs pos="18000">
                <a:srgbClr val="FF0000"/>
              </a:gs>
              <a:gs pos="78004">
                <a:schemeClr val="accent6">
                  <a:lumMod val="75000"/>
                </a:schemeClr>
              </a:gs>
              <a:gs pos="59022">
                <a:srgbClr val="F97436"/>
              </a:gs>
              <a:gs pos="71000">
                <a:schemeClr val="accent6">
                  <a:lumMod val="90000"/>
                </a:schemeClr>
              </a:gs>
              <a:gs pos="100000">
                <a:srgbClr val="FF00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b="1" dirty="0">
                <a:latin typeface="Century Gothic" pitchFamily="34" charset="0"/>
              </a:rPr>
              <a:t>Региональный проект «Успех каждого ребенка»</a:t>
            </a:r>
          </a:p>
        </p:txBody>
      </p:sp>
      <p:sp>
        <p:nvSpPr>
          <p:cNvPr id="84" name="Стрелка вправо 83"/>
          <p:cNvSpPr/>
          <p:nvPr/>
        </p:nvSpPr>
        <p:spPr>
          <a:xfrm>
            <a:off x="3761911" y="3413512"/>
            <a:ext cx="180021" cy="484632"/>
          </a:xfrm>
          <a:prstGeom prst="rightArrow">
            <a:avLst>
              <a:gd name="adj1" fmla="val 50000"/>
              <a:gd name="adj2" fmla="val 69790"/>
            </a:avLst>
          </a:prstGeom>
          <a:solidFill>
            <a:schemeClr val="bg1">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bg1">
                  <a:lumMod val="75000"/>
                </a:schemeClr>
              </a:solidFill>
            </a:endParaRPr>
          </a:p>
        </p:txBody>
      </p:sp>
      <p:sp>
        <p:nvSpPr>
          <p:cNvPr id="85" name="Стрелка вправо 84"/>
          <p:cNvSpPr/>
          <p:nvPr/>
        </p:nvSpPr>
        <p:spPr>
          <a:xfrm>
            <a:off x="3797916" y="4061584"/>
            <a:ext cx="180021" cy="484632"/>
          </a:xfrm>
          <a:prstGeom prst="rightArrow">
            <a:avLst>
              <a:gd name="adj1" fmla="val 50000"/>
              <a:gd name="adj2" fmla="val 69790"/>
            </a:avLst>
          </a:prstGeom>
          <a:solidFill>
            <a:schemeClr val="bg1">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bg1">
                  <a:lumMod val="75000"/>
                </a:schemeClr>
              </a:solidFill>
            </a:endParaRPr>
          </a:p>
        </p:txBody>
      </p:sp>
      <p:sp>
        <p:nvSpPr>
          <p:cNvPr id="86" name="Стрелка вправо 85"/>
          <p:cNvSpPr/>
          <p:nvPr/>
        </p:nvSpPr>
        <p:spPr>
          <a:xfrm>
            <a:off x="3797916" y="4709656"/>
            <a:ext cx="180021" cy="484632"/>
          </a:xfrm>
          <a:prstGeom prst="rightArrow">
            <a:avLst>
              <a:gd name="adj1" fmla="val 50000"/>
              <a:gd name="adj2" fmla="val 69790"/>
            </a:avLst>
          </a:prstGeom>
          <a:solidFill>
            <a:schemeClr val="bg1">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bg1">
                  <a:lumMod val="75000"/>
                </a:schemeClr>
              </a:solidFill>
            </a:endParaRPr>
          </a:p>
        </p:txBody>
      </p:sp>
      <p:sp>
        <p:nvSpPr>
          <p:cNvPr id="93" name="Скругленный прямоугольник 92"/>
          <p:cNvSpPr/>
          <p:nvPr/>
        </p:nvSpPr>
        <p:spPr>
          <a:xfrm>
            <a:off x="70992" y="824775"/>
            <a:ext cx="2808312" cy="288032"/>
          </a:xfrm>
          <a:prstGeom prst="roundRect">
            <a:avLst/>
          </a:prstGeom>
          <a:solidFill>
            <a:schemeClr val="bg1">
              <a:lumMod val="65000"/>
            </a:schemeClr>
          </a:solidFill>
        </p:spPr>
        <p:txBody>
          <a:bodyPr wrap="square" anchor="ctr">
            <a:noAutofit/>
          </a:bodyPr>
          <a:lstStyle/>
          <a:p>
            <a:pPr algn="ctr">
              <a:lnSpc>
                <a:spcPct val="80000"/>
              </a:lnSpc>
            </a:pPr>
            <a:r>
              <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rPr>
              <a:t>Ключевые </a:t>
            </a:r>
            <a:r>
              <a:rPr lang="ru-RU" sz="1600" b="1"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мероприятия</a:t>
            </a:r>
            <a:endPar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94" name="Скругленный прямоугольник 93"/>
          <p:cNvSpPr/>
          <p:nvPr/>
        </p:nvSpPr>
        <p:spPr>
          <a:xfrm>
            <a:off x="3167336" y="824775"/>
            <a:ext cx="5616624" cy="288355"/>
          </a:xfrm>
          <a:prstGeom prst="roundRect">
            <a:avLst/>
          </a:prstGeom>
          <a:solidFill>
            <a:schemeClr val="bg1">
              <a:lumMod val="65000"/>
            </a:schemeClr>
          </a:solidFill>
        </p:spPr>
        <p:txBody>
          <a:bodyPr wrap="square" anchor="ctr">
            <a:noAutofit/>
          </a:bodyPr>
          <a:lstStyle/>
          <a:p>
            <a:pPr algn="ctr">
              <a:lnSpc>
                <a:spcPct val="80000"/>
              </a:lnSpc>
            </a:pPr>
            <a:r>
              <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rPr>
              <a:t>Результат и показатели </a:t>
            </a:r>
            <a:r>
              <a:rPr lang="ru-RU" sz="1600" b="1"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проекта</a:t>
            </a:r>
            <a:endPar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95" name="Скругленный прямоугольник 94"/>
          <p:cNvSpPr/>
          <p:nvPr/>
        </p:nvSpPr>
        <p:spPr>
          <a:xfrm>
            <a:off x="161511" y="3053472"/>
            <a:ext cx="3456384" cy="288032"/>
          </a:xfrm>
          <a:prstGeom prst="roundRect">
            <a:avLst/>
          </a:prstGeom>
          <a:solidFill>
            <a:schemeClr val="bg1">
              <a:lumMod val="65000"/>
            </a:schemeClr>
          </a:solidFill>
        </p:spPr>
        <p:txBody>
          <a:bodyPr wrap="square" anchor="ctr">
            <a:noAutofit/>
          </a:bodyPr>
          <a:lstStyle/>
          <a:p>
            <a:pPr algn="ctr">
              <a:lnSpc>
                <a:spcPct val="80000"/>
              </a:lnSpc>
            </a:pPr>
            <a:r>
              <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rPr>
              <a:t>Ключевые </a:t>
            </a:r>
            <a:r>
              <a:rPr lang="ru-RU" sz="1600" b="1"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мероприятия</a:t>
            </a:r>
            <a:endPar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96" name="Скругленный прямоугольник 95"/>
          <p:cNvSpPr/>
          <p:nvPr/>
        </p:nvSpPr>
        <p:spPr>
          <a:xfrm>
            <a:off x="3977935" y="3053473"/>
            <a:ext cx="4896544" cy="288031"/>
          </a:xfrm>
          <a:prstGeom prst="roundRect">
            <a:avLst/>
          </a:prstGeom>
          <a:solidFill>
            <a:schemeClr val="bg1">
              <a:lumMod val="65000"/>
            </a:schemeClr>
          </a:solidFill>
        </p:spPr>
        <p:txBody>
          <a:bodyPr wrap="square" anchor="ctr">
            <a:noAutofit/>
          </a:bodyPr>
          <a:lstStyle/>
          <a:p>
            <a:pPr algn="ctr">
              <a:lnSpc>
                <a:spcPct val="80000"/>
              </a:lnSpc>
            </a:pPr>
            <a:r>
              <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rPr>
              <a:t>Результат и показатели </a:t>
            </a:r>
            <a:r>
              <a:rPr lang="ru-RU" sz="1600" b="1" dirty="0" smtClean="0">
                <a:solidFill>
                  <a:schemeClr val="bg1"/>
                </a:solidFill>
                <a:effectLst>
                  <a:outerShdw blurRad="38100" dist="38100" dir="2700000" algn="tl">
                    <a:srgbClr val="000000">
                      <a:alpha val="43137"/>
                    </a:srgbClr>
                  </a:outerShdw>
                </a:effectLst>
                <a:latin typeface="Century Gothic" pitchFamily="34" charset="0"/>
                <a:ea typeface="Calibri"/>
                <a:cs typeface="Times New Roman"/>
              </a:rPr>
              <a:t>проекта</a:t>
            </a:r>
            <a:endParaRPr lang="ru-RU" sz="1600" b="1" dirty="0">
              <a:solidFill>
                <a:schemeClr val="bg1"/>
              </a:solidFill>
              <a:effectLst>
                <a:outerShdw blurRad="38100" dist="38100" dir="2700000" algn="tl">
                  <a:srgbClr val="000000">
                    <a:alpha val="43137"/>
                  </a:srgbClr>
                </a:outerShdw>
              </a:effectLst>
              <a:latin typeface="Century Gothic" pitchFamily="34" charset="0"/>
              <a:ea typeface="Calibri"/>
              <a:cs typeface="Times New Roman"/>
            </a:endParaRPr>
          </a:p>
        </p:txBody>
      </p:sp>
      <p:sp>
        <p:nvSpPr>
          <p:cNvPr id="26" name="Rectangle 5">
            <a:extLst>
              <a:ext uri="{FF2B5EF4-FFF2-40B4-BE49-F238E27FC236}">
                <a16:creationId xmlns:a16="http://schemas.microsoft.com/office/drawing/2014/main" xmlns="" id="{BCB686DF-C207-4E07-B328-B7C2923CD445}"/>
              </a:ext>
            </a:extLst>
          </p:cNvPr>
          <p:cNvSpPr>
            <a:spLocks noChangeArrowheads="1"/>
          </p:cNvSpPr>
          <p:nvPr/>
        </p:nvSpPr>
        <p:spPr bwMode="auto">
          <a:xfrm>
            <a:off x="34330" y="-27384"/>
            <a:ext cx="9109670" cy="433674"/>
          </a:xfrm>
          <a:prstGeom prst="rect">
            <a:avLst/>
          </a:prstGeom>
          <a:noFill/>
          <a:ln w="3175">
            <a:noFill/>
            <a:miter lim="800000"/>
            <a:headEnd/>
            <a:tailEnd/>
          </a:ln>
          <a:effectLst/>
        </p:spPr>
        <p:txBody>
          <a:bodyPr wrap="square" lIns="124683" tIns="62340" rIns="124683" bIns="62340" anchor="ctr">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ru-RU" altLang="ru-RU" sz="2000" b="1" dirty="0">
                <a:latin typeface="Century Gothic" pitchFamily="34" charset="0"/>
              </a:rPr>
              <a:t>НАЦИОНАЛЬНЫЙ ПРОЕКТ «</a:t>
            </a:r>
            <a:r>
              <a:rPr lang="ru-RU" altLang="ru-RU" sz="2000" b="1" dirty="0" smtClean="0">
                <a:latin typeface="Century Gothic" pitchFamily="34" charset="0"/>
              </a:rPr>
              <a:t>ОБРАЗОВАНИЕ»</a:t>
            </a:r>
            <a:r>
              <a:rPr lang="ru-RU" altLang="ru-RU" sz="2000" b="1" dirty="0" smtClean="0">
                <a:solidFill>
                  <a:schemeClr val="bg1"/>
                </a:solidFill>
                <a:latin typeface="Century Gothic" pitchFamily="34" charset="0"/>
              </a:rPr>
              <a:t>»</a:t>
            </a:r>
            <a:endParaRPr lang="ru-RU" altLang="ru-RU" sz="2000" b="1" dirty="0">
              <a:solidFill>
                <a:schemeClr val="bg1"/>
              </a:solidFill>
              <a:latin typeface="Century Gothic" pitchFamily="34" charset="0"/>
            </a:endParaRPr>
          </a:p>
        </p:txBody>
      </p:sp>
      <p:sp>
        <p:nvSpPr>
          <p:cNvPr id="27" name="Номер слайда 4"/>
          <p:cNvSpPr>
            <a:spLocks noGrp="1"/>
          </p:cNvSpPr>
          <p:nvPr>
            <p:ph type="sldNum" sz="quarter" idx="12"/>
          </p:nvPr>
        </p:nvSpPr>
        <p:spPr>
          <a:xfrm>
            <a:off x="0" y="6547436"/>
            <a:ext cx="467544" cy="310564"/>
          </a:xfrm>
          <a:noFill/>
          <a:ln w="3175">
            <a:noFill/>
            <a:miter lim="800000"/>
            <a:headEnd/>
            <a:tailEnd/>
          </a:ln>
          <a:effectLst/>
        </p:spPr>
        <p:txBody>
          <a:bodyPr wrap="square" lIns="124683" tIns="62340" rIns="124683" bIns="62340" anchor="ctr">
            <a:spAutoFit/>
          </a:bodyPr>
          <a:lstStyle/>
          <a:p>
            <a:pPr algn="l">
              <a:spcBef>
                <a:spcPct val="0"/>
              </a:spcBef>
            </a:pPr>
            <a:fld id="{B19B0651-EE4F-4900-A07F-96A6BFA9D0F0}" type="slidenum">
              <a:rPr lang="ru-RU" smtClean="0">
                <a:solidFill>
                  <a:schemeClr val="bg1">
                    <a:lumMod val="65000"/>
                  </a:schemeClr>
                </a:solidFill>
                <a:latin typeface="Century Gothic" panose="020B0502020202020204" pitchFamily="34" charset="0"/>
              </a:rPr>
              <a:pPr algn="l">
                <a:spcBef>
                  <a:spcPct val="0"/>
                </a:spcBef>
              </a:pPr>
              <a:t>9</a:t>
            </a:fld>
            <a:endParaRPr lang="ru-RU" dirty="0">
              <a:solidFill>
                <a:schemeClr val="bg1">
                  <a:lumMod val="65000"/>
                </a:schemeClr>
              </a:solidFill>
              <a:latin typeface="Century Gothic" panose="020B0502020202020204" pitchFamily="34" charset="0"/>
            </a:endParaRPr>
          </a:p>
        </p:txBody>
      </p:sp>
    </p:spTree>
    <p:extLst>
      <p:ext uri="{BB962C8B-B14F-4D97-AF65-F5344CB8AC3E}">
        <p14:creationId xmlns:p14="http://schemas.microsoft.com/office/powerpoint/2010/main" xmlns="" val="2364001654"/>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1897</TotalTime>
  <Words>4396</Words>
  <Application>Microsoft Office PowerPoint</Application>
  <PresentationFormat>Экран (4:3)</PresentationFormat>
  <Paragraphs>472</Paragraphs>
  <Slides>18</Slides>
  <Notes>18</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Финансовая устойчивость  в интересах социально-экономического развития потенциала региона</dc:title>
  <dc:creator>Малкова Юлия Фаритовна</dc:creator>
  <cp:lastModifiedBy>1</cp:lastModifiedBy>
  <cp:revision>372</cp:revision>
  <cp:lastPrinted>2019-08-21T15:11:10Z</cp:lastPrinted>
  <dcterms:created xsi:type="dcterms:W3CDTF">2019-06-24T11:01:15Z</dcterms:created>
  <dcterms:modified xsi:type="dcterms:W3CDTF">2019-08-28T11:12:54Z</dcterms:modified>
</cp:coreProperties>
</file>